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38"/>
  </p:notesMasterIdLst>
  <p:sldIdLst>
    <p:sldId id="324" r:id="rId5"/>
    <p:sldId id="257" r:id="rId6"/>
    <p:sldId id="266" r:id="rId7"/>
    <p:sldId id="322" r:id="rId8"/>
    <p:sldId id="323" r:id="rId9"/>
    <p:sldId id="655" r:id="rId10"/>
    <p:sldId id="662" r:id="rId11"/>
    <p:sldId id="656" r:id="rId12"/>
    <p:sldId id="325" r:id="rId13"/>
    <p:sldId id="659" r:id="rId14"/>
    <p:sldId id="653" r:id="rId15"/>
    <p:sldId id="264" r:id="rId16"/>
    <p:sldId id="263" r:id="rId17"/>
    <p:sldId id="258" r:id="rId18"/>
    <p:sldId id="260" r:id="rId19"/>
    <p:sldId id="658" r:id="rId20"/>
    <p:sldId id="265" r:id="rId21"/>
    <p:sldId id="262" r:id="rId22"/>
    <p:sldId id="654" r:id="rId23"/>
    <p:sldId id="657" r:id="rId24"/>
    <p:sldId id="267" r:id="rId25"/>
    <p:sldId id="268" r:id="rId26"/>
    <p:sldId id="269" r:id="rId27"/>
    <p:sldId id="661" r:id="rId28"/>
    <p:sldId id="667" r:id="rId29"/>
    <p:sldId id="668" r:id="rId30"/>
    <p:sldId id="663" r:id="rId31"/>
    <p:sldId id="664" r:id="rId32"/>
    <p:sldId id="665" r:id="rId33"/>
    <p:sldId id="666" r:id="rId34"/>
    <p:sldId id="327" r:id="rId35"/>
    <p:sldId id="652" r:id="rId36"/>
    <p:sldId id="328" r:id="rId37"/>
  </p:sldIdLst>
  <p:sldSz cx="12190413" cy="6859588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8C48380-863C-4E3C-BAF9-FB48120EEE19}">
          <p14:sldIdLst>
            <p14:sldId id="324"/>
            <p14:sldId id="257"/>
            <p14:sldId id="266"/>
          </p14:sldIdLst>
        </p14:section>
        <p14:section name="Section par défaut" id="{25771FDB-2EB5-4EFB-AA2C-A1912827205F}">
          <p14:sldIdLst>
            <p14:sldId id="322"/>
            <p14:sldId id="323"/>
            <p14:sldId id="655"/>
            <p14:sldId id="662"/>
            <p14:sldId id="656"/>
            <p14:sldId id="325"/>
            <p14:sldId id="659"/>
            <p14:sldId id="653"/>
            <p14:sldId id="264"/>
            <p14:sldId id="263"/>
            <p14:sldId id="258"/>
            <p14:sldId id="260"/>
            <p14:sldId id="658"/>
            <p14:sldId id="265"/>
            <p14:sldId id="262"/>
            <p14:sldId id="654"/>
            <p14:sldId id="657"/>
            <p14:sldId id="267"/>
            <p14:sldId id="268"/>
            <p14:sldId id="269"/>
            <p14:sldId id="661"/>
            <p14:sldId id="667"/>
            <p14:sldId id="668"/>
            <p14:sldId id="663"/>
            <p14:sldId id="664"/>
            <p14:sldId id="665"/>
            <p14:sldId id="666"/>
            <p14:sldId id="327"/>
            <p14:sldId id="652"/>
            <p14:sldId id="328"/>
          </p14:sldIdLst>
        </p14:section>
        <p14:section name="Section par défaut" id="{55CAFD0A-E562-4884-B35E-F8269DBC2B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orient="horz" pos="4066">
          <p15:clr>
            <a:srgbClr val="A4A3A4"/>
          </p15:clr>
        </p15:guide>
        <p15:guide id="6" orient="horz" pos="4202">
          <p15:clr>
            <a:srgbClr val="A4A3A4"/>
          </p15:clr>
        </p15:guide>
        <p15:guide id="7" pos="3840">
          <p15:clr>
            <a:srgbClr val="A4A3A4"/>
          </p15:clr>
        </p15:guide>
        <p15:guide id="8" pos="756">
          <p15:clr>
            <a:srgbClr val="A4A3A4"/>
          </p15:clr>
        </p15:guide>
        <p15:guide id="9" pos="6923">
          <p15:clr>
            <a:srgbClr val="A4A3A4"/>
          </p15:clr>
        </p15:guide>
        <p15:guide id="10" pos="72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le chatelier" initials="dlc" lastIdx="1" clrIdx="0">
    <p:extLst>
      <p:ext uri="{19B8F6BF-5375-455C-9EA6-DF929625EA0E}">
        <p15:presenceInfo xmlns:p15="http://schemas.microsoft.com/office/powerpoint/2012/main" userId="f30ad74524017c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674A"/>
    <a:srgbClr val="99C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26D8A-5EC8-488C-A2A7-EA48BE6E568C}" v="1" dt="2020-12-10T18:01:32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howGuides="1">
      <p:cViewPr varScale="1">
        <p:scale>
          <a:sx n="63" d="100"/>
          <a:sy n="63" d="100"/>
        </p:scale>
        <p:origin x="796" y="64"/>
      </p:cViewPr>
      <p:guideLst>
        <p:guide orient="horz" pos="2161"/>
        <p:guide orient="horz" pos="255"/>
        <p:guide orient="horz" pos="1139"/>
        <p:guide orient="horz" pos="1095"/>
        <p:guide orient="horz" pos="4066"/>
        <p:guide orient="horz" pos="4202"/>
        <p:guide pos="3840"/>
        <p:guide pos="756"/>
        <p:guide pos="6923"/>
        <p:guide pos="7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le chatelier" userId="f30ad74524017c94" providerId="LiveId" clId="{B7C26D8A-5EC8-488C-A2A7-EA48BE6E568C}"/>
    <pc:docChg chg="delSld modSld modSection">
      <pc:chgData name="denis le chatelier" userId="f30ad74524017c94" providerId="LiveId" clId="{B7C26D8A-5EC8-488C-A2A7-EA48BE6E568C}" dt="2020-12-10T18:01:58.743" v="7" actId="1076"/>
      <pc:docMkLst>
        <pc:docMk/>
      </pc:docMkLst>
      <pc:sldChg chg="del">
        <pc:chgData name="denis le chatelier" userId="f30ad74524017c94" providerId="LiveId" clId="{B7C26D8A-5EC8-488C-A2A7-EA48BE6E568C}" dt="2020-12-10T18:01:23.265" v="0" actId="47"/>
        <pc:sldMkLst>
          <pc:docMk/>
          <pc:sldMk cId="602268386" sldId="286"/>
        </pc:sldMkLst>
      </pc:sldChg>
      <pc:sldChg chg="del">
        <pc:chgData name="denis le chatelier" userId="f30ad74524017c94" providerId="LiveId" clId="{B7C26D8A-5EC8-488C-A2A7-EA48BE6E568C}" dt="2020-12-10T18:01:26.484" v="1" actId="47"/>
        <pc:sldMkLst>
          <pc:docMk/>
          <pc:sldMk cId="3210879716" sldId="287"/>
        </pc:sldMkLst>
      </pc:sldChg>
      <pc:sldChg chg="addSp modSp mod">
        <pc:chgData name="denis le chatelier" userId="f30ad74524017c94" providerId="LiveId" clId="{B7C26D8A-5EC8-488C-A2A7-EA48BE6E568C}" dt="2020-12-10T18:01:58.743" v="7" actId="1076"/>
        <pc:sldMkLst>
          <pc:docMk/>
          <pc:sldMk cId="1655051856" sldId="324"/>
        </pc:sldMkLst>
        <pc:spChg chg="mod">
          <ac:chgData name="denis le chatelier" userId="f30ad74524017c94" providerId="LiveId" clId="{B7C26D8A-5EC8-488C-A2A7-EA48BE6E568C}" dt="2020-12-10T18:01:40.217" v="4" actId="1076"/>
          <ac:spMkLst>
            <pc:docMk/>
            <pc:sldMk cId="1655051856" sldId="324"/>
            <ac:spMk id="5" creationId="{00000000-0000-0000-0000-000000000000}"/>
          </ac:spMkLst>
        </pc:spChg>
        <pc:spChg chg="add mod">
          <ac:chgData name="denis le chatelier" userId="f30ad74524017c94" providerId="LiveId" clId="{B7C26D8A-5EC8-488C-A2A7-EA48BE6E568C}" dt="2020-12-10T18:01:58.743" v="7" actId="1076"/>
          <ac:spMkLst>
            <pc:docMk/>
            <pc:sldMk cId="1655051856" sldId="324"/>
            <ac:spMk id="13" creationId="{7EACDD71-7384-46E0-A7E7-8E29BD2846FF}"/>
          </ac:spMkLst>
        </pc:spChg>
        <pc:picChg chg="add mod">
          <ac:chgData name="denis le chatelier" userId="f30ad74524017c94" providerId="LiveId" clId="{B7C26D8A-5EC8-488C-A2A7-EA48BE6E568C}" dt="2020-12-10T18:01:55.286" v="6" actId="1076"/>
          <ac:picMkLst>
            <pc:docMk/>
            <pc:sldMk cId="1655051856" sldId="324"/>
            <ac:picMk id="12" creationId="{7C0350C7-47CB-4D64-8DCF-BDF3CA664C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B8637-FEB1-4D3A-B019-1DFBF1F83C4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13E663-3056-4C58-A1C7-B140BEA754BE}">
      <dgm:prSet phldrT="[Texte]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fr-FR" dirty="0"/>
            <a:t>Culture</a:t>
          </a:r>
        </a:p>
      </dgm:t>
    </dgm:pt>
    <dgm:pt modelId="{C1D8C0E1-FD92-4486-A260-1467467D935E}" type="parTrans" cxnId="{3AE7E074-6E88-44BD-BEFD-87E81EBC3DCF}">
      <dgm:prSet/>
      <dgm:spPr/>
      <dgm:t>
        <a:bodyPr/>
        <a:lstStyle/>
        <a:p>
          <a:endParaRPr lang="fr-FR"/>
        </a:p>
      </dgm:t>
    </dgm:pt>
    <dgm:pt modelId="{A5578741-B0EB-4DE9-A658-2E76ECFF5017}" type="sibTrans" cxnId="{3AE7E074-6E88-44BD-BEFD-87E81EBC3DCF}">
      <dgm:prSet/>
      <dgm:spPr>
        <a:ln w="19050"/>
      </dgm:spPr>
      <dgm:t>
        <a:bodyPr/>
        <a:lstStyle/>
        <a:p>
          <a:endParaRPr lang="fr-FR" dirty="0"/>
        </a:p>
      </dgm:t>
    </dgm:pt>
    <dgm:pt modelId="{BCDE8027-DEA3-4A31-A8E6-35E2016B4AF9}">
      <dgm:prSet phldrT="[Texte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fr-FR" dirty="0"/>
            <a:t>Récolte</a:t>
          </a:r>
        </a:p>
      </dgm:t>
    </dgm:pt>
    <dgm:pt modelId="{29FD7E9B-6AEA-425F-A26C-85C76AA7B647}" type="parTrans" cxnId="{67FBBAC5-5960-4C6A-B840-A50BC4A66157}">
      <dgm:prSet/>
      <dgm:spPr/>
      <dgm:t>
        <a:bodyPr/>
        <a:lstStyle/>
        <a:p>
          <a:endParaRPr lang="fr-FR"/>
        </a:p>
      </dgm:t>
    </dgm:pt>
    <dgm:pt modelId="{1FE4C516-D5EB-49A2-B2BC-30C54DA2E337}" type="sibTrans" cxnId="{67FBBAC5-5960-4C6A-B840-A50BC4A66157}">
      <dgm:prSet/>
      <dgm:spPr>
        <a:ln w="19050"/>
      </dgm:spPr>
      <dgm:t>
        <a:bodyPr/>
        <a:lstStyle/>
        <a:p>
          <a:endParaRPr lang="fr-FR" dirty="0"/>
        </a:p>
      </dgm:t>
    </dgm:pt>
    <dgm:pt modelId="{61A20760-4835-47BF-84B4-C72B441B83AF}">
      <dgm:prSet phldrT="[Texte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fr-FR" dirty="0"/>
            <a:t>Transformation</a:t>
          </a:r>
        </a:p>
      </dgm:t>
    </dgm:pt>
    <dgm:pt modelId="{24DD1730-CB4F-4F2B-87DA-3D1EFE4F28C3}" type="parTrans" cxnId="{831D79AE-2DC8-4479-B64B-550F87A12B41}">
      <dgm:prSet/>
      <dgm:spPr/>
      <dgm:t>
        <a:bodyPr/>
        <a:lstStyle/>
        <a:p>
          <a:endParaRPr lang="fr-FR"/>
        </a:p>
      </dgm:t>
    </dgm:pt>
    <dgm:pt modelId="{CF60A609-1B96-47D2-8F89-FFFEA7FE076D}" type="sibTrans" cxnId="{831D79AE-2DC8-4479-B64B-550F87A12B41}">
      <dgm:prSet/>
      <dgm:spPr>
        <a:ln w="19050"/>
      </dgm:spPr>
      <dgm:t>
        <a:bodyPr/>
        <a:lstStyle/>
        <a:p>
          <a:endParaRPr lang="fr-FR" dirty="0"/>
        </a:p>
      </dgm:t>
    </dgm:pt>
    <dgm:pt modelId="{0F4AA8FE-B50C-47D6-B36B-E2D24EA71C99}">
      <dgm:prSet phldrT="[Texte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fr-FR" dirty="0"/>
            <a:t>Stockage</a:t>
          </a:r>
        </a:p>
      </dgm:t>
    </dgm:pt>
    <dgm:pt modelId="{6B332BA1-F88B-4DC7-975A-3B96CC54AEB9}" type="parTrans" cxnId="{77BE692B-3E78-433B-B065-04ADF7500453}">
      <dgm:prSet/>
      <dgm:spPr/>
      <dgm:t>
        <a:bodyPr/>
        <a:lstStyle/>
        <a:p>
          <a:endParaRPr lang="fr-FR"/>
        </a:p>
      </dgm:t>
    </dgm:pt>
    <dgm:pt modelId="{10027B01-D2CE-4559-A8E4-26A638FD151D}" type="sibTrans" cxnId="{77BE692B-3E78-433B-B065-04ADF7500453}">
      <dgm:prSet/>
      <dgm:spPr>
        <a:ln w="19050"/>
      </dgm:spPr>
      <dgm:t>
        <a:bodyPr/>
        <a:lstStyle/>
        <a:p>
          <a:endParaRPr lang="fr-FR" dirty="0"/>
        </a:p>
      </dgm:t>
    </dgm:pt>
    <dgm:pt modelId="{56E60498-9936-463A-B296-C3796594E5A4}">
      <dgm:prSet phldrT="[Texte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fr-FR" dirty="0"/>
            <a:t>Livraison</a:t>
          </a:r>
        </a:p>
      </dgm:t>
    </dgm:pt>
    <dgm:pt modelId="{33C0EC0E-1B2F-41F0-8381-9A9C01E85D57}" type="parTrans" cxnId="{DE9FEB2E-40EF-4526-8B10-CAF22E382D5D}">
      <dgm:prSet/>
      <dgm:spPr/>
      <dgm:t>
        <a:bodyPr/>
        <a:lstStyle/>
        <a:p>
          <a:endParaRPr lang="fr-FR"/>
        </a:p>
      </dgm:t>
    </dgm:pt>
    <dgm:pt modelId="{7D91F374-B248-4B20-96EC-B7DACDE85DA0}" type="sibTrans" cxnId="{DE9FEB2E-40EF-4526-8B10-CAF22E382D5D}">
      <dgm:prSet/>
      <dgm:spPr>
        <a:ln w="19050"/>
      </dgm:spPr>
      <dgm:t>
        <a:bodyPr/>
        <a:lstStyle/>
        <a:p>
          <a:endParaRPr lang="fr-FR" dirty="0"/>
        </a:p>
      </dgm:t>
    </dgm:pt>
    <dgm:pt modelId="{8066F0BF-E065-4A91-9EDF-0FD4354EACDD}">
      <dgm:prSet/>
      <dgm:spPr>
        <a:noFill/>
        <a:ln>
          <a:noFill/>
        </a:ln>
      </dgm:spPr>
      <dgm:t>
        <a:bodyPr/>
        <a:lstStyle/>
        <a:p>
          <a:pPr algn="l"/>
          <a:r>
            <a:rPr lang="fr-FR" dirty="0">
              <a:solidFill>
                <a:schemeClr val="tx1"/>
              </a:solidFill>
            </a:rPr>
            <a:t>Industrie de l’alimentation animale</a:t>
          </a:r>
        </a:p>
        <a:p>
          <a:pPr algn="l"/>
          <a:r>
            <a:rPr lang="fr-FR" dirty="0">
              <a:solidFill>
                <a:schemeClr val="tx1"/>
              </a:solidFill>
            </a:rPr>
            <a:t>Direct utilisateurs</a:t>
          </a:r>
        </a:p>
      </dgm:t>
    </dgm:pt>
    <dgm:pt modelId="{48224FA7-AA49-40AC-B3E4-DEE4671BC0AA}" type="parTrans" cxnId="{595C3858-4411-4325-82BD-4BCAA6A33181}">
      <dgm:prSet/>
      <dgm:spPr/>
      <dgm:t>
        <a:bodyPr/>
        <a:lstStyle/>
        <a:p>
          <a:endParaRPr lang="fr-FR"/>
        </a:p>
      </dgm:t>
    </dgm:pt>
    <dgm:pt modelId="{17CAFEED-A0C3-400B-9379-E1878B90C62F}" type="sibTrans" cxnId="{595C3858-4411-4325-82BD-4BCAA6A33181}">
      <dgm:prSet/>
      <dgm:spPr/>
      <dgm:t>
        <a:bodyPr/>
        <a:lstStyle/>
        <a:p>
          <a:endParaRPr lang="fr-FR"/>
        </a:p>
      </dgm:t>
    </dgm:pt>
    <dgm:pt modelId="{E7A79F0D-5D3D-4A86-A469-4024E1E045FE}" type="pres">
      <dgm:prSet presAssocID="{2A3B8637-FEB1-4D3A-B019-1DFBF1F83C41}" presName="Name0" presStyleCnt="0">
        <dgm:presLayoutVars>
          <dgm:dir/>
          <dgm:resizeHandles val="exact"/>
        </dgm:presLayoutVars>
      </dgm:prSet>
      <dgm:spPr/>
    </dgm:pt>
    <dgm:pt modelId="{D696F765-4C39-46D4-BB72-1462B2974359}" type="pres">
      <dgm:prSet presAssocID="{9D13E663-3056-4C58-A1C7-B140BEA754BE}" presName="node" presStyleLbl="node1" presStyleIdx="0" presStyleCnt="6">
        <dgm:presLayoutVars>
          <dgm:bulletEnabled val="1"/>
        </dgm:presLayoutVars>
      </dgm:prSet>
      <dgm:spPr/>
    </dgm:pt>
    <dgm:pt modelId="{4D88A299-DAE1-4BD9-88C3-BC3AE5DE3309}" type="pres">
      <dgm:prSet presAssocID="{A5578741-B0EB-4DE9-A658-2E76ECFF5017}" presName="sibTrans" presStyleLbl="sibTrans1D1" presStyleIdx="0" presStyleCnt="5"/>
      <dgm:spPr/>
    </dgm:pt>
    <dgm:pt modelId="{43FA965A-F568-4798-88A2-9CFC3A784DF6}" type="pres">
      <dgm:prSet presAssocID="{A5578741-B0EB-4DE9-A658-2E76ECFF5017}" presName="connectorText" presStyleLbl="sibTrans1D1" presStyleIdx="0" presStyleCnt="5"/>
      <dgm:spPr/>
    </dgm:pt>
    <dgm:pt modelId="{E9A744FA-892F-408D-8434-DB0F5962AFD9}" type="pres">
      <dgm:prSet presAssocID="{BCDE8027-DEA3-4A31-A8E6-35E2016B4AF9}" presName="node" presStyleLbl="node1" presStyleIdx="1" presStyleCnt="6">
        <dgm:presLayoutVars>
          <dgm:bulletEnabled val="1"/>
        </dgm:presLayoutVars>
      </dgm:prSet>
      <dgm:spPr/>
    </dgm:pt>
    <dgm:pt modelId="{4D07F416-9190-4D56-9E6B-1234F55CB493}" type="pres">
      <dgm:prSet presAssocID="{1FE4C516-D5EB-49A2-B2BC-30C54DA2E337}" presName="sibTrans" presStyleLbl="sibTrans1D1" presStyleIdx="1" presStyleCnt="5"/>
      <dgm:spPr/>
    </dgm:pt>
    <dgm:pt modelId="{31D20CBE-DF61-4347-AF61-15697DD9C790}" type="pres">
      <dgm:prSet presAssocID="{1FE4C516-D5EB-49A2-B2BC-30C54DA2E337}" presName="connectorText" presStyleLbl="sibTrans1D1" presStyleIdx="1" presStyleCnt="5"/>
      <dgm:spPr/>
    </dgm:pt>
    <dgm:pt modelId="{18B483C5-0186-4067-A39B-4CD4721CDCEB}" type="pres">
      <dgm:prSet presAssocID="{61A20760-4835-47BF-84B4-C72B441B83AF}" presName="node" presStyleLbl="node1" presStyleIdx="2" presStyleCnt="6">
        <dgm:presLayoutVars>
          <dgm:bulletEnabled val="1"/>
        </dgm:presLayoutVars>
      </dgm:prSet>
      <dgm:spPr/>
    </dgm:pt>
    <dgm:pt modelId="{2FE7A28C-763F-4E6C-8573-8558A030B7A8}" type="pres">
      <dgm:prSet presAssocID="{CF60A609-1B96-47D2-8F89-FFFEA7FE076D}" presName="sibTrans" presStyleLbl="sibTrans1D1" presStyleIdx="2" presStyleCnt="5"/>
      <dgm:spPr/>
    </dgm:pt>
    <dgm:pt modelId="{296D1C2D-8B81-4E4A-8372-24878608A92B}" type="pres">
      <dgm:prSet presAssocID="{CF60A609-1B96-47D2-8F89-FFFEA7FE076D}" presName="connectorText" presStyleLbl="sibTrans1D1" presStyleIdx="2" presStyleCnt="5"/>
      <dgm:spPr/>
    </dgm:pt>
    <dgm:pt modelId="{C6091D81-32C8-4626-807C-579682FD6C6B}" type="pres">
      <dgm:prSet presAssocID="{0F4AA8FE-B50C-47D6-B36B-E2D24EA71C99}" presName="node" presStyleLbl="node1" presStyleIdx="3" presStyleCnt="6">
        <dgm:presLayoutVars>
          <dgm:bulletEnabled val="1"/>
        </dgm:presLayoutVars>
      </dgm:prSet>
      <dgm:spPr/>
    </dgm:pt>
    <dgm:pt modelId="{E77FF3A5-8A6F-40F9-925F-DC69046DC76B}" type="pres">
      <dgm:prSet presAssocID="{10027B01-D2CE-4559-A8E4-26A638FD151D}" presName="sibTrans" presStyleLbl="sibTrans1D1" presStyleIdx="3" presStyleCnt="5"/>
      <dgm:spPr/>
    </dgm:pt>
    <dgm:pt modelId="{9DCC1776-F716-469B-83D7-F02409B1890B}" type="pres">
      <dgm:prSet presAssocID="{10027B01-D2CE-4559-A8E4-26A638FD151D}" presName="connectorText" presStyleLbl="sibTrans1D1" presStyleIdx="3" presStyleCnt="5"/>
      <dgm:spPr/>
    </dgm:pt>
    <dgm:pt modelId="{E3BBA0CC-E840-4761-9CCC-AC4C6DD6994C}" type="pres">
      <dgm:prSet presAssocID="{56E60498-9936-463A-B296-C3796594E5A4}" presName="node" presStyleLbl="node1" presStyleIdx="4" presStyleCnt="6">
        <dgm:presLayoutVars>
          <dgm:bulletEnabled val="1"/>
        </dgm:presLayoutVars>
      </dgm:prSet>
      <dgm:spPr/>
    </dgm:pt>
    <dgm:pt modelId="{3340252D-B98C-4E12-8378-98C59C21B74F}" type="pres">
      <dgm:prSet presAssocID="{7D91F374-B248-4B20-96EC-B7DACDE85DA0}" presName="sibTrans" presStyleLbl="sibTrans1D1" presStyleIdx="4" presStyleCnt="5"/>
      <dgm:spPr/>
    </dgm:pt>
    <dgm:pt modelId="{3ECAE67F-8EA1-49EB-A863-28489482843B}" type="pres">
      <dgm:prSet presAssocID="{7D91F374-B248-4B20-96EC-B7DACDE85DA0}" presName="connectorText" presStyleLbl="sibTrans1D1" presStyleIdx="4" presStyleCnt="5"/>
      <dgm:spPr/>
    </dgm:pt>
    <dgm:pt modelId="{EB62C331-6E7D-4C70-9598-95EC4390F6C0}" type="pres">
      <dgm:prSet presAssocID="{8066F0BF-E065-4A91-9EDF-0FD4354EACDD}" presName="node" presStyleLbl="node1" presStyleIdx="5" presStyleCnt="6">
        <dgm:presLayoutVars>
          <dgm:bulletEnabled val="1"/>
        </dgm:presLayoutVars>
      </dgm:prSet>
      <dgm:spPr/>
    </dgm:pt>
  </dgm:ptLst>
  <dgm:cxnLst>
    <dgm:cxn modelId="{77BE692B-3E78-433B-B065-04ADF7500453}" srcId="{2A3B8637-FEB1-4D3A-B019-1DFBF1F83C41}" destId="{0F4AA8FE-B50C-47D6-B36B-E2D24EA71C99}" srcOrd="3" destOrd="0" parTransId="{6B332BA1-F88B-4DC7-975A-3B96CC54AEB9}" sibTransId="{10027B01-D2CE-4559-A8E4-26A638FD151D}"/>
    <dgm:cxn modelId="{DE9FEB2E-40EF-4526-8B10-CAF22E382D5D}" srcId="{2A3B8637-FEB1-4D3A-B019-1DFBF1F83C41}" destId="{56E60498-9936-463A-B296-C3796594E5A4}" srcOrd="4" destOrd="0" parTransId="{33C0EC0E-1B2F-41F0-8381-9A9C01E85D57}" sibTransId="{7D91F374-B248-4B20-96EC-B7DACDE85DA0}"/>
    <dgm:cxn modelId="{9E88D13A-4C16-4AB9-9557-3CE88C23FDDD}" type="presOf" srcId="{1FE4C516-D5EB-49A2-B2BC-30C54DA2E337}" destId="{31D20CBE-DF61-4347-AF61-15697DD9C790}" srcOrd="1" destOrd="0" presId="urn:microsoft.com/office/officeart/2005/8/layout/bProcess3"/>
    <dgm:cxn modelId="{51C5BC61-B05A-4409-BDFE-8E8CDA0BC6F3}" type="presOf" srcId="{CF60A609-1B96-47D2-8F89-FFFEA7FE076D}" destId="{296D1C2D-8B81-4E4A-8372-24878608A92B}" srcOrd="1" destOrd="0" presId="urn:microsoft.com/office/officeart/2005/8/layout/bProcess3"/>
    <dgm:cxn modelId="{59D5E54B-D3E0-4600-845F-69BB813ADB7D}" type="presOf" srcId="{BCDE8027-DEA3-4A31-A8E6-35E2016B4AF9}" destId="{E9A744FA-892F-408D-8434-DB0F5962AFD9}" srcOrd="0" destOrd="0" presId="urn:microsoft.com/office/officeart/2005/8/layout/bProcess3"/>
    <dgm:cxn modelId="{3AE7E074-6E88-44BD-BEFD-87E81EBC3DCF}" srcId="{2A3B8637-FEB1-4D3A-B019-1DFBF1F83C41}" destId="{9D13E663-3056-4C58-A1C7-B140BEA754BE}" srcOrd="0" destOrd="0" parTransId="{C1D8C0E1-FD92-4486-A260-1467467D935E}" sibTransId="{A5578741-B0EB-4DE9-A658-2E76ECFF5017}"/>
    <dgm:cxn modelId="{595C3858-4411-4325-82BD-4BCAA6A33181}" srcId="{2A3B8637-FEB1-4D3A-B019-1DFBF1F83C41}" destId="{8066F0BF-E065-4A91-9EDF-0FD4354EACDD}" srcOrd="5" destOrd="0" parTransId="{48224FA7-AA49-40AC-B3E4-DEE4671BC0AA}" sibTransId="{17CAFEED-A0C3-400B-9379-E1878B90C62F}"/>
    <dgm:cxn modelId="{CAE57D88-EEE4-443C-B540-7BE0EFA8DB4C}" type="presOf" srcId="{10027B01-D2CE-4559-A8E4-26A638FD151D}" destId="{9DCC1776-F716-469B-83D7-F02409B1890B}" srcOrd="1" destOrd="0" presId="urn:microsoft.com/office/officeart/2005/8/layout/bProcess3"/>
    <dgm:cxn modelId="{6ED26B8B-C61E-439A-9CE3-33F63148BD53}" type="presOf" srcId="{0F4AA8FE-B50C-47D6-B36B-E2D24EA71C99}" destId="{C6091D81-32C8-4626-807C-579682FD6C6B}" srcOrd="0" destOrd="0" presId="urn:microsoft.com/office/officeart/2005/8/layout/bProcess3"/>
    <dgm:cxn modelId="{831D79AE-2DC8-4479-B64B-550F87A12B41}" srcId="{2A3B8637-FEB1-4D3A-B019-1DFBF1F83C41}" destId="{61A20760-4835-47BF-84B4-C72B441B83AF}" srcOrd="2" destOrd="0" parTransId="{24DD1730-CB4F-4F2B-87DA-3D1EFE4F28C3}" sibTransId="{CF60A609-1B96-47D2-8F89-FFFEA7FE076D}"/>
    <dgm:cxn modelId="{C1C9E6B4-63A8-45C4-A1B6-AC25E52FB3DA}" type="presOf" srcId="{7D91F374-B248-4B20-96EC-B7DACDE85DA0}" destId="{3340252D-B98C-4E12-8378-98C59C21B74F}" srcOrd="0" destOrd="0" presId="urn:microsoft.com/office/officeart/2005/8/layout/bProcess3"/>
    <dgm:cxn modelId="{392538C5-2E1C-4CDD-BBD4-8802A4178628}" type="presOf" srcId="{A5578741-B0EB-4DE9-A658-2E76ECFF5017}" destId="{4D88A299-DAE1-4BD9-88C3-BC3AE5DE3309}" srcOrd="0" destOrd="0" presId="urn:microsoft.com/office/officeart/2005/8/layout/bProcess3"/>
    <dgm:cxn modelId="{67FBBAC5-5960-4C6A-B840-A50BC4A66157}" srcId="{2A3B8637-FEB1-4D3A-B019-1DFBF1F83C41}" destId="{BCDE8027-DEA3-4A31-A8E6-35E2016B4AF9}" srcOrd="1" destOrd="0" parTransId="{29FD7E9B-6AEA-425F-A26C-85C76AA7B647}" sibTransId="{1FE4C516-D5EB-49A2-B2BC-30C54DA2E337}"/>
    <dgm:cxn modelId="{0E3084D6-6383-4E69-9203-C08F52AA43F3}" type="presOf" srcId="{61A20760-4835-47BF-84B4-C72B441B83AF}" destId="{18B483C5-0186-4067-A39B-4CD4721CDCEB}" srcOrd="0" destOrd="0" presId="urn:microsoft.com/office/officeart/2005/8/layout/bProcess3"/>
    <dgm:cxn modelId="{47C21CD7-CE5F-49AD-B830-88C04F85FBC2}" type="presOf" srcId="{A5578741-B0EB-4DE9-A658-2E76ECFF5017}" destId="{43FA965A-F568-4798-88A2-9CFC3A784DF6}" srcOrd="1" destOrd="0" presId="urn:microsoft.com/office/officeart/2005/8/layout/bProcess3"/>
    <dgm:cxn modelId="{6D190EDE-B019-445B-A913-EE74A13DE674}" type="presOf" srcId="{10027B01-D2CE-4559-A8E4-26A638FD151D}" destId="{E77FF3A5-8A6F-40F9-925F-DC69046DC76B}" srcOrd="0" destOrd="0" presId="urn:microsoft.com/office/officeart/2005/8/layout/bProcess3"/>
    <dgm:cxn modelId="{03E292E5-CE1A-4469-B4A4-B60EF4DEC8CF}" type="presOf" srcId="{1FE4C516-D5EB-49A2-B2BC-30C54DA2E337}" destId="{4D07F416-9190-4D56-9E6B-1234F55CB493}" srcOrd="0" destOrd="0" presId="urn:microsoft.com/office/officeart/2005/8/layout/bProcess3"/>
    <dgm:cxn modelId="{055748E6-AEBE-4995-8C29-D2B787E0D2A3}" type="presOf" srcId="{7D91F374-B248-4B20-96EC-B7DACDE85DA0}" destId="{3ECAE67F-8EA1-49EB-A863-28489482843B}" srcOrd="1" destOrd="0" presId="urn:microsoft.com/office/officeart/2005/8/layout/bProcess3"/>
    <dgm:cxn modelId="{3F00C7EC-B3C6-4FFE-963F-BF70C71BD3D0}" type="presOf" srcId="{56E60498-9936-463A-B296-C3796594E5A4}" destId="{E3BBA0CC-E840-4761-9CCC-AC4C6DD6994C}" srcOrd="0" destOrd="0" presId="urn:microsoft.com/office/officeart/2005/8/layout/bProcess3"/>
    <dgm:cxn modelId="{6D7048ED-4490-4E35-BCA2-3A5E6CDD9258}" type="presOf" srcId="{9D13E663-3056-4C58-A1C7-B140BEA754BE}" destId="{D696F765-4C39-46D4-BB72-1462B2974359}" srcOrd="0" destOrd="0" presId="urn:microsoft.com/office/officeart/2005/8/layout/bProcess3"/>
    <dgm:cxn modelId="{90017BF4-844C-46D5-97E2-0B9B20B5554E}" type="presOf" srcId="{8066F0BF-E065-4A91-9EDF-0FD4354EACDD}" destId="{EB62C331-6E7D-4C70-9598-95EC4390F6C0}" srcOrd="0" destOrd="0" presId="urn:microsoft.com/office/officeart/2005/8/layout/bProcess3"/>
    <dgm:cxn modelId="{AA1284F8-9247-44F5-A3D9-DE2FE6731784}" type="presOf" srcId="{2A3B8637-FEB1-4D3A-B019-1DFBF1F83C41}" destId="{E7A79F0D-5D3D-4A86-A469-4024E1E045FE}" srcOrd="0" destOrd="0" presId="urn:microsoft.com/office/officeart/2005/8/layout/bProcess3"/>
    <dgm:cxn modelId="{47AB52FE-AAAD-4F54-8D17-87B3EB1D15F0}" type="presOf" srcId="{CF60A609-1B96-47D2-8F89-FFFEA7FE076D}" destId="{2FE7A28C-763F-4E6C-8573-8558A030B7A8}" srcOrd="0" destOrd="0" presId="urn:microsoft.com/office/officeart/2005/8/layout/bProcess3"/>
    <dgm:cxn modelId="{DF0BD711-9B2A-4DD7-9018-927E74B18598}" type="presParOf" srcId="{E7A79F0D-5D3D-4A86-A469-4024E1E045FE}" destId="{D696F765-4C39-46D4-BB72-1462B2974359}" srcOrd="0" destOrd="0" presId="urn:microsoft.com/office/officeart/2005/8/layout/bProcess3"/>
    <dgm:cxn modelId="{7092BFDE-B0C0-4B61-AEF1-E55FBF566377}" type="presParOf" srcId="{E7A79F0D-5D3D-4A86-A469-4024E1E045FE}" destId="{4D88A299-DAE1-4BD9-88C3-BC3AE5DE3309}" srcOrd="1" destOrd="0" presId="urn:microsoft.com/office/officeart/2005/8/layout/bProcess3"/>
    <dgm:cxn modelId="{C580CDB9-A1C7-40B7-8C93-22BCDCE7C3F6}" type="presParOf" srcId="{4D88A299-DAE1-4BD9-88C3-BC3AE5DE3309}" destId="{43FA965A-F568-4798-88A2-9CFC3A784DF6}" srcOrd="0" destOrd="0" presId="urn:microsoft.com/office/officeart/2005/8/layout/bProcess3"/>
    <dgm:cxn modelId="{A03DF54A-12B7-4961-B51F-3830C5E04719}" type="presParOf" srcId="{E7A79F0D-5D3D-4A86-A469-4024E1E045FE}" destId="{E9A744FA-892F-408D-8434-DB0F5962AFD9}" srcOrd="2" destOrd="0" presId="urn:microsoft.com/office/officeart/2005/8/layout/bProcess3"/>
    <dgm:cxn modelId="{FDA2E8A2-F8EF-40BB-A3EA-CA844425DAFE}" type="presParOf" srcId="{E7A79F0D-5D3D-4A86-A469-4024E1E045FE}" destId="{4D07F416-9190-4D56-9E6B-1234F55CB493}" srcOrd="3" destOrd="0" presId="urn:microsoft.com/office/officeart/2005/8/layout/bProcess3"/>
    <dgm:cxn modelId="{CB038323-49EB-46ED-BA58-1E5993ED7C9B}" type="presParOf" srcId="{4D07F416-9190-4D56-9E6B-1234F55CB493}" destId="{31D20CBE-DF61-4347-AF61-15697DD9C790}" srcOrd="0" destOrd="0" presId="urn:microsoft.com/office/officeart/2005/8/layout/bProcess3"/>
    <dgm:cxn modelId="{A8447322-9BC6-47CF-B6D1-21B44966B4E1}" type="presParOf" srcId="{E7A79F0D-5D3D-4A86-A469-4024E1E045FE}" destId="{18B483C5-0186-4067-A39B-4CD4721CDCEB}" srcOrd="4" destOrd="0" presId="urn:microsoft.com/office/officeart/2005/8/layout/bProcess3"/>
    <dgm:cxn modelId="{F33C79A2-C54A-40C5-AA1D-EE82178B6248}" type="presParOf" srcId="{E7A79F0D-5D3D-4A86-A469-4024E1E045FE}" destId="{2FE7A28C-763F-4E6C-8573-8558A030B7A8}" srcOrd="5" destOrd="0" presId="urn:microsoft.com/office/officeart/2005/8/layout/bProcess3"/>
    <dgm:cxn modelId="{5E46DD94-482A-4DD1-A96C-1C87B163F9E0}" type="presParOf" srcId="{2FE7A28C-763F-4E6C-8573-8558A030B7A8}" destId="{296D1C2D-8B81-4E4A-8372-24878608A92B}" srcOrd="0" destOrd="0" presId="urn:microsoft.com/office/officeart/2005/8/layout/bProcess3"/>
    <dgm:cxn modelId="{E469139E-F4A2-4EF6-9FEB-F2D836F326AC}" type="presParOf" srcId="{E7A79F0D-5D3D-4A86-A469-4024E1E045FE}" destId="{C6091D81-32C8-4626-807C-579682FD6C6B}" srcOrd="6" destOrd="0" presId="urn:microsoft.com/office/officeart/2005/8/layout/bProcess3"/>
    <dgm:cxn modelId="{A60E8F4F-07AD-41A2-A192-364EA898A715}" type="presParOf" srcId="{E7A79F0D-5D3D-4A86-A469-4024E1E045FE}" destId="{E77FF3A5-8A6F-40F9-925F-DC69046DC76B}" srcOrd="7" destOrd="0" presId="urn:microsoft.com/office/officeart/2005/8/layout/bProcess3"/>
    <dgm:cxn modelId="{5633F74E-FC3E-4B82-966C-4AB4CB9A5CC5}" type="presParOf" srcId="{E77FF3A5-8A6F-40F9-925F-DC69046DC76B}" destId="{9DCC1776-F716-469B-83D7-F02409B1890B}" srcOrd="0" destOrd="0" presId="urn:microsoft.com/office/officeart/2005/8/layout/bProcess3"/>
    <dgm:cxn modelId="{345D949A-4799-4282-AB12-FC577CD9CE39}" type="presParOf" srcId="{E7A79F0D-5D3D-4A86-A469-4024E1E045FE}" destId="{E3BBA0CC-E840-4761-9CCC-AC4C6DD6994C}" srcOrd="8" destOrd="0" presId="urn:microsoft.com/office/officeart/2005/8/layout/bProcess3"/>
    <dgm:cxn modelId="{29974015-AE16-4F60-A314-BA86162A94F6}" type="presParOf" srcId="{E7A79F0D-5D3D-4A86-A469-4024E1E045FE}" destId="{3340252D-B98C-4E12-8378-98C59C21B74F}" srcOrd="9" destOrd="0" presId="urn:microsoft.com/office/officeart/2005/8/layout/bProcess3"/>
    <dgm:cxn modelId="{502C757B-44A8-414C-8ECE-7A33633F6C7E}" type="presParOf" srcId="{3340252D-B98C-4E12-8378-98C59C21B74F}" destId="{3ECAE67F-8EA1-49EB-A863-28489482843B}" srcOrd="0" destOrd="0" presId="urn:microsoft.com/office/officeart/2005/8/layout/bProcess3"/>
    <dgm:cxn modelId="{0CFEDEEE-23EC-4245-B70D-C84964F88BA3}" type="presParOf" srcId="{E7A79F0D-5D3D-4A86-A469-4024E1E045FE}" destId="{EB62C331-6E7D-4C70-9598-95EC4390F6C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A299-DAE1-4BD9-88C3-BC3AE5DE3309}">
      <dsp:nvSpPr>
        <dsp:cNvPr id="0" name=""/>
        <dsp:cNvSpPr/>
      </dsp:nvSpPr>
      <dsp:spPr>
        <a:xfrm>
          <a:off x="3207499" y="600380"/>
          <a:ext cx="46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17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426715" y="643631"/>
        <a:ext cx="24685" cy="4937"/>
      </dsp:txXfrm>
    </dsp:sp>
    <dsp:sp modelId="{D696F765-4C39-46D4-BB72-1462B2974359}">
      <dsp:nvSpPr>
        <dsp:cNvPr id="0" name=""/>
        <dsp:cNvSpPr/>
      </dsp:nvSpPr>
      <dsp:spPr>
        <a:xfrm>
          <a:off x="1062701" y="2120"/>
          <a:ext cx="2146598" cy="1287959"/>
        </a:xfrm>
        <a:prstGeom prst="rect">
          <a:avLst/>
        </a:prstGeom>
        <a:solidFill>
          <a:srgbClr val="70AD4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Culture</a:t>
          </a:r>
        </a:p>
      </dsp:txBody>
      <dsp:txXfrm>
        <a:off x="1062701" y="2120"/>
        <a:ext cx="2146598" cy="1287959"/>
      </dsp:txXfrm>
    </dsp:sp>
    <dsp:sp modelId="{4D07F416-9190-4D56-9E6B-1234F55CB493}">
      <dsp:nvSpPr>
        <dsp:cNvPr id="0" name=""/>
        <dsp:cNvSpPr/>
      </dsp:nvSpPr>
      <dsp:spPr>
        <a:xfrm>
          <a:off x="2136000" y="1288279"/>
          <a:ext cx="2640316" cy="463117"/>
        </a:xfrm>
        <a:custGeom>
          <a:avLst/>
          <a:gdLst/>
          <a:ahLst/>
          <a:cxnLst/>
          <a:rect l="0" t="0" r="0" b="0"/>
          <a:pathLst>
            <a:path>
              <a:moveTo>
                <a:pt x="2640316" y="0"/>
              </a:moveTo>
              <a:lnTo>
                <a:pt x="2640316" y="248658"/>
              </a:lnTo>
              <a:lnTo>
                <a:pt x="0" y="248658"/>
              </a:lnTo>
              <a:lnTo>
                <a:pt x="0" y="463117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389006" y="1517370"/>
        <a:ext cx="134304" cy="4937"/>
      </dsp:txXfrm>
    </dsp:sp>
    <dsp:sp modelId="{E9A744FA-892F-408D-8434-DB0F5962AFD9}">
      <dsp:nvSpPr>
        <dsp:cNvPr id="0" name=""/>
        <dsp:cNvSpPr/>
      </dsp:nvSpPr>
      <dsp:spPr>
        <a:xfrm>
          <a:off x="3703017" y="2120"/>
          <a:ext cx="2146598" cy="128795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Récolte</a:t>
          </a:r>
        </a:p>
      </dsp:txBody>
      <dsp:txXfrm>
        <a:off x="3703017" y="2120"/>
        <a:ext cx="2146598" cy="1287959"/>
      </dsp:txXfrm>
    </dsp:sp>
    <dsp:sp modelId="{2FE7A28C-763F-4E6C-8573-8558A030B7A8}">
      <dsp:nvSpPr>
        <dsp:cNvPr id="0" name=""/>
        <dsp:cNvSpPr/>
      </dsp:nvSpPr>
      <dsp:spPr>
        <a:xfrm>
          <a:off x="3207499" y="2382057"/>
          <a:ext cx="46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17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426715" y="2425308"/>
        <a:ext cx="24685" cy="4937"/>
      </dsp:txXfrm>
    </dsp:sp>
    <dsp:sp modelId="{18B483C5-0186-4067-A39B-4CD4721CDCEB}">
      <dsp:nvSpPr>
        <dsp:cNvPr id="0" name=""/>
        <dsp:cNvSpPr/>
      </dsp:nvSpPr>
      <dsp:spPr>
        <a:xfrm>
          <a:off x="1062701" y="1783797"/>
          <a:ext cx="2146598" cy="128795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Transformation</a:t>
          </a:r>
        </a:p>
      </dsp:txBody>
      <dsp:txXfrm>
        <a:off x="1062701" y="1783797"/>
        <a:ext cx="2146598" cy="1287959"/>
      </dsp:txXfrm>
    </dsp:sp>
    <dsp:sp modelId="{E77FF3A5-8A6F-40F9-925F-DC69046DC76B}">
      <dsp:nvSpPr>
        <dsp:cNvPr id="0" name=""/>
        <dsp:cNvSpPr/>
      </dsp:nvSpPr>
      <dsp:spPr>
        <a:xfrm>
          <a:off x="2136000" y="3069956"/>
          <a:ext cx="2640316" cy="463117"/>
        </a:xfrm>
        <a:custGeom>
          <a:avLst/>
          <a:gdLst/>
          <a:ahLst/>
          <a:cxnLst/>
          <a:rect l="0" t="0" r="0" b="0"/>
          <a:pathLst>
            <a:path>
              <a:moveTo>
                <a:pt x="2640316" y="0"/>
              </a:moveTo>
              <a:lnTo>
                <a:pt x="2640316" y="248658"/>
              </a:lnTo>
              <a:lnTo>
                <a:pt x="0" y="248658"/>
              </a:lnTo>
              <a:lnTo>
                <a:pt x="0" y="463117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389006" y="3299046"/>
        <a:ext cx="134304" cy="4937"/>
      </dsp:txXfrm>
    </dsp:sp>
    <dsp:sp modelId="{C6091D81-32C8-4626-807C-579682FD6C6B}">
      <dsp:nvSpPr>
        <dsp:cNvPr id="0" name=""/>
        <dsp:cNvSpPr/>
      </dsp:nvSpPr>
      <dsp:spPr>
        <a:xfrm>
          <a:off x="3703017" y="1783797"/>
          <a:ext cx="2146598" cy="128795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Stockage</a:t>
          </a:r>
        </a:p>
      </dsp:txBody>
      <dsp:txXfrm>
        <a:off x="3703017" y="1783797"/>
        <a:ext cx="2146598" cy="1287959"/>
      </dsp:txXfrm>
    </dsp:sp>
    <dsp:sp modelId="{3340252D-B98C-4E12-8378-98C59C21B74F}">
      <dsp:nvSpPr>
        <dsp:cNvPr id="0" name=""/>
        <dsp:cNvSpPr/>
      </dsp:nvSpPr>
      <dsp:spPr>
        <a:xfrm>
          <a:off x="3207499" y="4163733"/>
          <a:ext cx="46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17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426715" y="4206985"/>
        <a:ext cx="24685" cy="4937"/>
      </dsp:txXfrm>
    </dsp:sp>
    <dsp:sp modelId="{E3BBA0CC-E840-4761-9CCC-AC4C6DD6994C}">
      <dsp:nvSpPr>
        <dsp:cNvPr id="0" name=""/>
        <dsp:cNvSpPr/>
      </dsp:nvSpPr>
      <dsp:spPr>
        <a:xfrm>
          <a:off x="1062701" y="3565474"/>
          <a:ext cx="2146598" cy="128795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Livraison</a:t>
          </a:r>
        </a:p>
      </dsp:txBody>
      <dsp:txXfrm>
        <a:off x="1062701" y="3565474"/>
        <a:ext cx="2146598" cy="1287959"/>
      </dsp:txXfrm>
    </dsp:sp>
    <dsp:sp modelId="{EB62C331-6E7D-4C70-9598-95EC4390F6C0}">
      <dsp:nvSpPr>
        <dsp:cNvPr id="0" name=""/>
        <dsp:cNvSpPr/>
      </dsp:nvSpPr>
      <dsp:spPr>
        <a:xfrm>
          <a:off x="3703017" y="3565474"/>
          <a:ext cx="2146598" cy="12879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</a:rPr>
            <a:t>Industrie de l’alimentation animale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</a:rPr>
            <a:t>Direct utilisateurs</a:t>
          </a:r>
        </a:p>
      </dsp:txBody>
      <dsp:txXfrm>
        <a:off x="3703017" y="3565474"/>
        <a:ext cx="2146598" cy="128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Encerclé les zones de consommation</a:t>
            </a:r>
          </a:p>
          <a:p>
            <a:r>
              <a:rPr lang="fr-FR" dirty="0"/>
              <a:t>TMS à vérifier avec Yann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CD73-9128-4E29-B8E1-F1CDDA84377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22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Légende +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CD73-9128-4E29-B8E1-F1CDDA84377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22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Encerclé les zones de consommation</a:t>
            </a:r>
          </a:p>
          <a:p>
            <a:r>
              <a:rPr lang="fr-FR" dirty="0"/>
              <a:t>TMS à vérifier avec Yann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CD73-9128-4E29-B8E1-F1CDDA84377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40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55200" y="1976400"/>
            <a:ext cx="3693600" cy="2905200"/>
          </a:xfrm>
          <a:prstGeom prst="rect">
            <a:avLst/>
          </a:prstGeom>
          <a:noFill/>
        </p:spPr>
        <p:txBody>
          <a:bodyPr lIns="121917" tIns="1199970" rIns="121917" bIns="60958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04000" y="3654000"/>
            <a:ext cx="66492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  <a:defRPr sz="3000" b="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0"/>
            <a:ext cx="5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 bwMode="gray">
          <a:xfrm>
            <a:off x="5004000" y="2077200"/>
            <a:ext cx="6649200" cy="1440000"/>
          </a:xfrm>
        </p:spPr>
        <p:txBody>
          <a:bodyPr/>
          <a:lstStyle>
            <a:lvl1pPr>
              <a:lnSpc>
                <a:spcPct val="85000"/>
              </a:lnSpc>
              <a:defRPr sz="4500" cap="all" baseline="0"/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4464000" y="2079000"/>
            <a:ext cx="0" cy="2700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 bwMode="gray">
          <a:xfrm>
            <a:off x="5004000" y="4289325"/>
            <a:ext cx="6649200" cy="288000"/>
          </a:xfrm>
        </p:spPr>
        <p:txBody>
          <a:bodyPr anchor="t" anchorCtr="0"/>
          <a:lstStyle>
            <a:lvl1pPr>
              <a:defRPr sz="15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fr-FR" dirty="0"/>
              <a:t>19 décembre 2019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noFill/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16532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096000" y="476202"/>
            <a:ext cx="5028000" cy="2952798"/>
          </a:xfrm>
        </p:spPr>
        <p:txBody>
          <a:bodyPr anchor="t" anchorCtr="0"/>
          <a:lstStyle>
            <a:lvl1pPr algn="r">
              <a:lnSpc>
                <a:spcPct val="12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8988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4093200" y="0"/>
            <a:ext cx="75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35532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35532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6876000" y="1332000"/>
            <a:ext cx="2772000" cy="277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0000" y="4536914"/>
            <a:ext cx="540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83832" y="1998000"/>
            <a:ext cx="2160000" cy="1440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6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8274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165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2556000" y="1656000"/>
            <a:ext cx="2232000" cy="223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12000" y="4212000"/>
            <a:ext cx="432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graphique 9"/>
          <p:cNvSpPr>
            <a:spLocks noGrp="1"/>
          </p:cNvSpPr>
          <p:nvPr>
            <p:ph type="chart" sz="quarter" idx="17" hasCustomPrompt="1"/>
          </p:nvPr>
        </p:nvSpPr>
        <p:spPr bwMode="gray">
          <a:xfrm>
            <a:off x="6876000" y="1656000"/>
            <a:ext cx="2232000" cy="223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32000" y="4212000"/>
            <a:ext cx="432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3372" y="2196000"/>
            <a:ext cx="1980000" cy="1152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69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264572" y="2196000"/>
            <a:ext cx="1980000" cy="1152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69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2363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1548000"/>
            <a:ext cx="10584000" cy="3780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30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2900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165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525966"/>
            <a:ext cx="10584000" cy="3960000"/>
          </a:xfrm>
        </p:spPr>
        <p:txBody>
          <a:bodyPr anchor="ctr" anchorCtr="0"/>
          <a:lstStyle>
            <a:lvl1pPr algn="r">
              <a:lnSpc>
                <a:spcPct val="8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03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rocess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4093200" y="3384000"/>
            <a:ext cx="6220800" cy="936000"/>
          </a:xfrm>
        </p:spPr>
        <p:txBody>
          <a:bodyPr tIns="54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80000" y="2168524"/>
            <a:ext cx="2934000" cy="540000"/>
          </a:xfrm>
        </p:spPr>
        <p:txBody>
          <a:bodyPr/>
          <a:lstStyle>
            <a:lvl1pPr algn="l"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684562" y="2949439"/>
            <a:ext cx="378876" cy="221018"/>
          </a:xfrm>
          <a:solidFill>
            <a:schemeClr val="bg1"/>
          </a:solidFill>
          <a:ln w="25400" cap="sq">
            <a:solidFill>
              <a:schemeClr val="accent1"/>
            </a:solidFill>
            <a:miter lim="800000"/>
          </a:ln>
        </p:spPr>
        <p:txBody>
          <a:bodyPr wrap="none" lIns="36000" tIns="18000" rIns="36000" bIns="18000" anchor="ctr" anchorCtr="0">
            <a:sp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02000" y="4593600"/>
            <a:ext cx="180000" cy="180000"/>
          </a:xfrm>
          <a:solidFill>
            <a:schemeClr val="accent1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0" y="45936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2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02000" y="4858200"/>
            <a:ext cx="180000" cy="180000"/>
          </a:xfrm>
          <a:solidFill>
            <a:schemeClr val="accent2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3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48582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7" name="Espace réservé du texte 2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02000" y="5122800"/>
            <a:ext cx="180000" cy="180000"/>
          </a:xfrm>
          <a:solidFill>
            <a:schemeClr val="accent3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3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72000" y="51228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02000" y="5387400"/>
            <a:ext cx="180000" cy="180000"/>
          </a:xfrm>
          <a:solidFill>
            <a:schemeClr val="accent4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0" name="Espace réservé du texte 3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53874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1" name="Espace réservé du texte 2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302000" y="5652000"/>
            <a:ext cx="180000" cy="180000"/>
          </a:xfrm>
          <a:solidFill>
            <a:schemeClr val="accent5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2" name="Espace réservé du texte 3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72000" y="56520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338607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5544000" y="2052000"/>
            <a:ext cx="4680000" cy="2916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56250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89187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422125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355063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288000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97305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7326000" y="2160000"/>
            <a:ext cx="3150000" cy="3150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14000" y="2412000"/>
            <a:ext cx="2340000" cy="540000"/>
          </a:xfrm>
        </p:spPr>
        <p:txBody>
          <a:bodyPr/>
          <a:lstStyle>
            <a:lvl1pPr algn="l"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2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14000" y="3762000"/>
            <a:ext cx="241200" cy="241200"/>
          </a:xfrm>
          <a:solidFill>
            <a:schemeClr val="accent1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3" name="Espace réservé du texte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28000" y="37620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14000" y="4088700"/>
            <a:ext cx="241200" cy="241200"/>
          </a:xfrm>
          <a:solidFill>
            <a:schemeClr val="accent2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3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328000" y="40887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texte 2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14000" y="4415400"/>
            <a:ext cx="241200" cy="241200"/>
          </a:xfrm>
          <a:solidFill>
            <a:schemeClr val="accent3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Espace réservé du texte 3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28000" y="44154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914000" y="4742100"/>
            <a:ext cx="241200" cy="241200"/>
          </a:xfrm>
          <a:solidFill>
            <a:schemeClr val="accent4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9" name="Espace réservé du texte 3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328000" y="47421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914000" y="5068800"/>
            <a:ext cx="241200" cy="241200"/>
          </a:xfrm>
          <a:solidFill>
            <a:schemeClr val="accent5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1" name="Espace réservé du texte 3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28000" y="50688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54604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82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40000"/>
            <a:ext cx="6642000" cy="5778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600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7722000" y="0"/>
            <a:ext cx="5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384400" y="1976400"/>
            <a:ext cx="3693600" cy="2905200"/>
          </a:xfrm>
          <a:prstGeom prst="rect">
            <a:avLst/>
          </a:prstGeom>
          <a:noFill/>
        </p:spPr>
        <p:txBody>
          <a:bodyPr lIns="121917" tIns="1199970" rIns="121917" bIns="60958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0289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957CE-282B-484B-83AD-151DB0E7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26E0C-778E-4C76-AB23-1CD2308B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0DFD1-5463-4E8C-9EFE-87757A26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78E-5FC1-4292-B2E5-45476DEA3D2B}" type="datetime1">
              <a:rPr lang="fr-FR" smtClean="0"/>
              <a:t>10/12/2020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D0846-8158-44D9-BC4D-B69FDE3B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83DC7-8DC8-4181-9C9C-100E2E60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0664-4439-40E5-98E7-BDB9D8C3DE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35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6468000" y="0"/>
            <a:ext cx="572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646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465600" cy="6858000"/>
          </a:xfrm>
          <a:prstGeom prst="rect">
            <a:avLst/>
          </a:prstGeom>
          <a:solidFill>
            <a:schemeClr val="accent6"/>
          </a:solidFill>
        </p:spPr>
        <p:txBody>
          <a:bodyPr lIns="121917" tIns="1199970" rIns="121917" bIns="60958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700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  <a:endParaRPr lang="en-GB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42939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416A9-1514-47EB-9337-CC423121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1D9866-2933-4996-BCE3-6DE86479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96096-CBD7-466B-B513-D3D60B58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F007-292B-4DC3-89B7-160E86A029F7}" type="datetimeFigureOut">
              <a:rPr lang="fr-FR" smtClean="0"/>
              <a:t>10/12/2020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18FD1-2B88-45C6-BDAD-7D7B7A11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F9134-70AE-4540-AC4B-5272934F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3693-332D-4F2D-BC34-A9754B7B42F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27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8"/>
            <a:ext cx="12190413" cy="686805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71" y="2405091"/>
            <a:ext cx="7765925" cy="1646683"/>
          </a:xfrm>
        </p:spPr>
        <p:txBody>
          <a:bodyPr anchor="b">
            <a:noAutofit/>
          </a:bodyPr>
          <a:lstStyle>
            <a:lvl1pPr algn="r">
              <a:defRPr sz="5399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71" y="4051771"/>
            <a:ext cx="7765925" cy="109715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3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4308000" y="0"/>
            <a:ext cx="788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430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4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8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68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68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68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68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68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pour une image  6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0" y="0"/>
            <a:ext cx="43056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4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cxnSp>
        <p:nvCxnSpPr>
          <p:cNvPr id="36" name="Connecteur droit 35"/>
          <p:cNvCxnSpPr/>
          <p:nvPr userDrawn="1"/>
        </p:nvCxnSpPr>
        <p:spPr bwMode="gray">
          <a:xfrm>
            <a:off x="732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4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9" name="Rectangle 38"/>
          <p:cNvSpPr/>
          <p:nvPr userDrawn="1"/>
        </p:nvSpPr>
        <p:spPr bwMode="gray">
          <a:xfrm>
            <a:off x="2148000" y="0"/>
            <a:ext cx="100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 userDrawn="1"/>
        </p:nvSpPr>
        <p:spPr bwMode="gray">
          <a:xfrm>
            <a:off x="214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68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2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2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2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52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2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8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68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68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68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1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68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68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3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68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5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6" name="Espace réservé du texte 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7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9" name="Espace réservé du texte 10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0" name="Espace réservé pour une image  6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0" y="0"/>
            <a:ext cx="21456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4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cxnSp>
        <p:nvCxnSpPr>
          <p:cNvPr id="61" name="Connecteur droit 60"/>
          <p:cNvCxnSpPr/>
          <p:nvPr userDrawn="1"/>
        </p:nvCxnSpPr>
        <p:spPr bwMode="gray">
          <a:xfrm>
            <a:off x="516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 userDrawn="1"/>
        </p:nvCxnSpPr>
        <p:spPr bwMode="gray">
          <a:xfrm>
            <a:off x="732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1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542400" y="0"/>
            <a:ext cx="1164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800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4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2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2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2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2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5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2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6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08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7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8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9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0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1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8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2" name="Espace réservé du texte 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24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3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24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4" name="Espace réservé du texte 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24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5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24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6" name="Espace réservé du texte 8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24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7" name="Espace réservé du texte 10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4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8" name="Espace réservé du texte 8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040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9" name="Espace réservé du texte 10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040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0" name="Espace réservé du texte 8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040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1" name="Espace réservé du texte 10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040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8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40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3" name="Espace réservé du texte 10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40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pour une image  6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0" y="0"/>
            <a:ext cx="540000" cy="6858000"/>
          </a:xfrm>
          <a:solidFill>
            <a:schemeClr val="accent6"/>
          </a:solidFill>
        </p:spPr>
        <p:txBody>
          <a:bodyPr tIns="216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85" name="Rectangle 84"/>
          <p:cNvSpPr/>
          <p:nvPr userDrawn="1"/>
        </p:nvSpPr>
        <p:spPr bwMode="gray">
          <a:xfrm>
            <a:off x="5400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6" name="Connecteur droit 85"/>
          <p:cNvCxnSpPr/>
          <p:nvPr userDrawn="1"/>
        </p:nvCxnSpPr>
        <p:spPr bwMode="gray">
          <a:xfrm>
            <a:off x="356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 userDrawn="1"/>
        </p:nvCxnSpPr>
        <p:spPr bwMode="gray">
          <a:xfrm>
            <a:off x="572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 userDrawn="1"/>
        </p:nvCxnSpPr>
        <p:spPr bwMode="gray">
          <a:xfrm>
            <a:off x="788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 userDrawn="1"/>
        </p:nvCxnSpPr>
        <p:spPr bwMode="gray">
          <a:xfrm>
            <a:off x="1004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2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5172000" y="0"/>
            <a:ext cx="70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9599" y="2187000"/>
            <a:ext cx="5940000" cy="2484000"/>
          </a:xfrm>
        </p:spPr>
        <p:txBody>
          <a:bodyPr bIns="0" anchor="ctr" anchorCtr="0"/>
          <a:lstStyle>
            <a:lvl1pPr algn="l">
              <a:lnSpc>
                <a:spcPct val="85000"/>
              </a:lnSpc>
              <a:spcAft>
                <a:spcPts val="0"/>
              </a:spcAft>
              <a:defRPr sz="4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5169600" cy="6858000"/>
          </a:xfrm>
        </p:spPr>
        <p:txBody>
          <a:bodyPr anchor="ctr" anchorCtr="0"/>
          <a:lstStyle>
            <a:lvl1pPr algn="ctr">
              <a:defRPr sz="25100"/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5169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4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  <a:endParaRPr lang="en-GB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29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896000" y="1666800"/>
            <a:ext cx="3024000" cy="448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00000" y="1666800"/>
            <a:ext cx="3024000" cy="448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cxnSp>
        <p:nvCxnSpPr>
          <p:cNvPr id="11" name="Connecteur droit 10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103999" y="1548000"/>
            <a:ext cx="7020000" cy="460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71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116520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1"/>
            <a:ext cx="1058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548000"/>
            <a:ext cx="105840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96000" y="6282000"/>
            <a:ext cx="6228000" cy="5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r>
              <a:rPr lang="fr-FR" dirty="0"/>
              <a:t>19 décembre 2019</a:t>
            </a:r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652000" y="6282000"/>
            <a:ext cx="540000" cy="5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0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8" r:id="rId19"/>
    <p:sldLayoutId id="2147483829" r:id="rId20"/>
    <p:sldLayoutId id="2147483835" r:id="rId21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just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just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000" indent="-180000" algn="l" defTabSz="1219170" rtl="0" eaLnBrk="1" latinLnBrk="0" hangingPunct="1">
        <a:lnSpc>
          <a:spcPct val="120000"/>
        </a:lnSpc>
        <a:spcBef>
          <a:spcPts val="0"/>
        </a:spcBef>
        <a:buSzPct val="100000"/>
        <a:buFont typeface="Arial" pitchFamily="34" charset="0"/>
        <a:buChar char="-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0000" indent="-180000" algn="l" defTabSz="1219170" rtl="0" eaLnBrk="1" latinLnBrk="0" hangingPunct="1">
        <a:lnSpc>
          <a:spcPct val="120000"/>
        </a:lnSpc>
        <a:spcBef>
          <a:spcPts val="0"/>
        </a:spcBef>
        <a:buSzPct val="100000"/>
        <a:buFont typeface="Arial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0000" indent="-180000" algn="l" defTabSz="265113" rtl="0" eaLnBrk="1" latinLnBrk="0" hangingPunct="1">
        <a:lnSpc>
          <a:spcPct val="120000"/>
        </a:lnSpc>
        <a:spcBef>
          <a:spcPts val="0"/>
        </a:spcBef>
        <a:buSzPct val="100000"/>
        <a:buFont typeface="Wingdings" pitchFamily="2" charset="2"/>
        <a:buChar char="§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0D0BF5E2-3658-4B8B-A8BE-C00B584F4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" y="-2481"/>
            <a:ext cx="3401764" cy="6859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89334" y="29715"/>
            <a:ext cx="10157637" cy="685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05742" y="2481"/>
            <a:ext cx="627239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81690" y="1039961"/>
            <a:ext cx="5347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2D1C10"/>
                </a:solidFill>
                <a:latin typeface="Montserrat" charset="0"/>
                <a:ea typeface="Montserrat" charset="0"/>
                <a:cs typeface="Montserrat" charset="0"/>
              </a:rPr>
              <a:t>Actualisation des empreintes énergie et carbone de la filière luzerne déshydratée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7628" y="4941962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Arial" charset="0"/>
                <a:ea typeface="Arial" charset="0"/>
                <a:cs typeface="Arial" charset="0"/>
              </a:rPr>
              <a:t>CONFERENCE DE PRESSE</a:t>
            </a:r>
          </a:p>
          <a:p>
            <a:r>
              <a:rPr lang="fr-FR" sz="1800" dirty="0">
                <a:latin typeface="Arial" charset="0"/>
                <a:ea typeface="Arial" charset="0"/>
                <a:cs typeface="Arial" charset="0"/>
              </a:rPr>
              <a:t>23 novembre 2020</a:t>
            </a: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>
            <a:off x="5681038" y="1034868"/>
            <a:ext cx="54128" cy="3619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AFB5CD-7C42-435C-97D7-ED17F1DC2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8" y="3180394"/>
            <a:ext cx="2601979" cy="2812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01F2F9-62DE-425C-900E-32911885B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34" y="1259810"/>
            <a:ext cx="3345180" cy="262890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C0350C7-47CB-4D64-8DCF-BDF3CA664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0" y="5362973"/>
            <a:ext cx="1158240" cy="11582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EACDD71-7384-46E0-A7E7-8E29BD2846FF}"/>
              </a:ext>
            </a:extLst>
          </p:cNvPr>
          <p:cNvSpPr txBox="1"/>
          <p:nvPr/>
        </p:nvSpPr>
        <p:spPr>
          <a:xfrm>
            <a:off x="2565415" y="5757427"/>
            <a:ext cx="243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165505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8989" y="720813"/>
            <a:ext cx="7765925" cy="14090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Empreinte carbone et énergie de la production de luzerne déshydratée, de l’implantation de la culture à la sortie usine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4616" y="2578317"/>
            <a:ext cx="3888432" cy="1969490"/>
          </a:xfrm>
          <a:noFill/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Pascal Thiébeau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Ingénieur d’études</a:t>
            </a:r>
            <a:endParaRPr lang="fr-FR" b="0" dirty="0"/>
          </a:p>
          <a:p>
            <a:r>
              <a:rPr lang="fr-FR" dirty="0">
                <a:solidFill>
                  <a:schemeClr val="tx1"/>
                </a:solidFill>
              </a:rPr>
              <a:t>Sylvie Recous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Directrice de Recherches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Fractionnement des Agro-Ressources et Environnement (FARE)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 descr="C:\PascalNAS\Luzerne\Empreinte_luzerne\W_2020\logo 3BCAR H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3" y="5822366"/>
            <a:ext cx="1281347" cy="41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04" y="2402089"/>
            <a:ext cx="4549010" cy="3148054"/>
          </a:xfrm>
          <a:prstGeom prst="rect">
            <a:avLst/>
          </a:prstGeom>
          <a:ln w="12700">
            <a:noFill/>
          </a:ln>
        </p:spPr>
      </p:pic>
      <p:pic>
        <p:nvPicPr>
          <p:cNvPr id="6146" name="Image 6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" y="5618374"/>
            <a:ext cx="4664209" cy="97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3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246" y="2000205"/>
            <a:ext cx="9205055" cy="3580840"/>
          </a:xfrm>
        </p:spPr>
        <p:txBody>
          <a:bodyPr/>
          <a:lstStyle/>
          <a:p>
            <a:r>
              <a:rPr lang="fr-FR" dirty="0"/>
              <a:t>Réchauffement climatique en cours conduit à considérer le </a:t>
            </a:r>
            <a:r>
              <a:rPr lang="fr-FR" sz="1800" dirty="0"/>
              <a:t>stockage de carbone réalisé par les cultures</a:t>
            </a:r>
          </a:p>
          <a:p>
            <a:pPr marL="1371463" lvl="3" indent="0">
              <a:buNone/>
            </a:pPr>
            <a:r>
              <a:rPr lang="fr-FR" sz="1800" dirty="0"/>
              <a:t>Quantifier les impacts de l’activité agricole sur l’environnement ;</a:t>
            </a:r>
          </a:p>
          <a:p>
            <a:pPr marL="1371463" lvl="3" indent="0">
              <a:spcBef>
                <a:spcPts val="600"/>
              </a:spcBef>
              <a:buNone/>
            </a:pPr>
            <a:r>
              <a:rPr lang="fr-FR" sz="1800" dirty="0"/>
              <a:t>Levier d’atténuation possible sur le climat.</a:t>
            </a:r>
          </a:p>
          <a:p>
            <a:endParaRPr lang="fr-FR" dirty="0"/>
          </a:p>
          <a:p>
            <a:pPr>
              <a:spcAft>
                <a:spcPts val="0"/>
              </a:spcAft>
            </a:pPr>
            <a:r>
              <a:rPr lang="fr-FR" dirty="0"/>
              <a:t>Autres moyen d’action : </a:t>
            </a:r>
            <a:r>
              <a:rPr lang="fr-FR" sz="1800" dirty="0"/>
              <a:t>limiter le recours aux énergies non renouvelables</a:t>
            </a:r>
          </a:p>
          <a:p>
            <a:pPr marL="914309" lvl="2" indent="0">
              <a:buNone/>
            </a:pPr>
            <a:r>
              <a:rPr lang="fr-FR" dirty="0"/>
              <a:t>	   </a:t>
            </a:r>
            <a:r>
              <a:rPr lang="fr-FR" sz="1800" dirty="0"/>
              <a:t>Réduire les besoins en énergie ;</a:t>
            </a:r>
          </a:p>
          <a:p>
            <a:pPr marL="914309" lvl="2" indent="0">
              <a:spcBef>
                <a:spcPts val="600"/>
              </a:spcBef>
              <a:buNone/>
            </a:pPr>
            <a:r>
              <a:rPr lang="fr-FR" sz="1800" dirty="0"/>
              <a:t>	  Utiliser des sources d’énergie renouvelables</a:t>
            </a:r>
          </a:p>
          <a:p>
            <a:pPr marL="914309" lvl="2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7246" y="530033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Contexte de l’étude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626883" y="2717193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626883" y="3137759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626883" y="4098546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602401" y="4509914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55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246" y="2000205"/>
            <a:ext cx="9205055" cy="3580840"/>
          </a:xfrm>
        </p:spPr>
        <p:txBody>
          <a:bodyPr>
            <a:normAutofit/>
          </a:bodyPr>
          <a:lstStyle/>
          <a:p>
            <a:r>
              <a:rPr lang="fr-FR" sz="2000" dirty="0"/>
              <a:t>Mettre à jour le précédent bilan « environnemental » (2011)</a:t>
            </a:r>
            <a:endParaRPr lang="fr-FR" sz="2800" dirty="0"/>
          </a:p>
          <a:p>
            <a:pPr marL="1371463" lvl="3" indent="0">
              <a:buNone/>
            </a:pPr>
            <a:r>
              <a:rPr lang="fr-FR" sz="1800" dirty="0"/>
              <a:t>Approche du point d’équilibre du bilan « énergie » entre la production de la culture et l’énergie utilisée au cours du processus de production;</a:t>
            </a:r>
          </a:p>
          <a:p>
            <a:pPr marL="1371463" lvl="3" indent="0">
              <a:spcBef>
                <a:spcPts val="1000"/>
              </a:spcBef>
              <a:buNone/>
            </a:pPr>
            <a:r>
              <a:rPr lang="fr-FR" sz="1800" dirty="0"/>
              <a:t>Bilan carbone excédentaire d’environ 200 kg/t Luzerne Déshydratée (LD) entre la fixation de carbone atmosphérique par la culture et les émissions de carbone induites au cours du processus de production.</a:t>
            </a:r>
          </a:p>
          <a:p>
            <a:pPr marL="1371463" lvl="3" indent="0">
              <a:buNone/>
            </a:pPr>
            <a:endParaRPr lang="fr-FR" sz="1800" dirty="0"/>
          </a:p>
          <a:p>
            <a:r>
              <a:rPr lang="fr-FR" sz="2000" dirty="0"/>
              <a:t>Mettre à jour la base de données Agribalyse (ADEME/INRAE)</a:t>
            </a:r>
          </a:p>
          <a:p>
            <a:pPr marL="914309" lvl="2" indent="0">
              <a:spcBef>
                <a:spcPts val="300"/>
              </a:spcBef>
              <a:buNone/>
            </a:pPr>
            <a:r>
              <a:rPr lang="fr-FR" dirty="0"/>
              <a:t>	   </a:t>
            </a:r>
            <a:r>
              <a:rPr lang="fr-FR" sz="1800" dirty="0"/>
              <a:t>Inventaire du cycle de vie : outil d’analyse multicritères MEANS</a:t>
            </a:r>
          </a:p>
          <a:p>
            <a:pPr marL="914309" lvl="2" indent="0">
              <a:buNone/>
            </a:pPr>
            <a:endParaRPr lang="fr-FR" sz="1800" dirty="0"/>
          </a:p>
          <a:p>
            <a:pPr marL="914309" lvl="2" indent="0">
              <a:buNone/>
            </a:pP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77246" y="530033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Objectifs de l’étude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613429" y="2473461"/>
            <a:ext cx="336133" cy="268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613429" y="3215622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1613429" y="5013970"/>
            <a:ext cx="336133" cy="25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06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525" y="1662820"/>
            <a:ext cx="7794226" cy="4746154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Collecte des données auprès de la coopérative Luzeal, partenaire du précédent travail</a:t>
            </a:r>
          </a:p>
          <a:p>
            <a:endParaRPr lang="fr-FR" sz="900" dirty="0"/>
          </a:p>
          <a:p>
            <a:r>
              <a:rPr lang="fr-FR" sz="1800" dirty="0"/>
              <a:t>S’appuie sur :</a:t>
            </a:r>
          </a:p>
          <a:p>
            <a:pPr lvl="1"/>
            <a:r>
              <a:rPr lang="fr-FR" sz="1800" dirty="0"/>
              <a:t>4 unités de productions (UP), dont 3 issue de 2011;</a:t>
            </a:r>
          </a:p>
          <a:p>
            <a:pPr lvl="1"/>
            <a:r>
              <a:rPr lang="fr-FR" sz="1800" dirty="0"/>
              <a:t>4 années de collecte : 2016-2019 (</a:t>
            </a:r>
            <a:r>
              <a:rPr lang="fr-FR" sz="1800" i="1" dirty="0"/>
              <a:t>vs</a:t>
            </a:r>
            <a:r>
              <a:rPr lang="fr-FR" sz="1800" dirty="0"/>
              <a:t> 2006-2009 pour l’étude de 2011)</a:t>
            </a:r>
          </a:p>
          <a:p>
            <a:pPr lvl="1"/>
            <a:r>
              <a:rPr lang="fr-FR" sz="1600" dirty="0"/>
              <a:t>(soit un échantillon représentatif de 29 % de la production nationale </a:t>
            </a:r>
            <a:r>
              <a:rPr lang="fr-FR" sz="1600" i="1" dirty="0"/>
              <a:t>vs</a:t>
            </a:r>
            <a:r>
              <a:rPr lang="fr-FR" sz="1600" dirty="0"/>
              <a:t> 17% en 2011) </a:t>
            </a:r>
          </a:p>
          <a:p>
            <a:pPr marL="457154" lvl="1"/>
            <a:endParaRPr lang="fr-FR" sz="900" dirty="0"/>
          </a:p>
          <a:p>
            <a:r>
              <a:rPr lang="fr-FR" sz="1800" dirty="0"/>
              <a:t>Evolutions:</a:t>
            </a:r>
          </a:p>
          <a:p>
            <a:pPr marL="1074738" lvl="1" indent="-1074738">
              <a:spcAft>
                <a:spcPts val="600"/>
              </a:spcAft>
            </a:pPr>
            <a:r>
              <a:rPr lang="fr-FR" sz="1800" dirty="0"/>
              <a:t>2006-2007 : années de référence, sans évolution technique, ni modification « énergie »</a:t>
            </a:r>
          </a:p>
          <a:p>
            <a:pPr marL="1074738" lvl="1" indent="-1074738">
              <a:spcAft>
                <a:spcPts val="0"/>
              </a:spcAft>
            </a:pPr>
            <a:r>
              <a:rPr lang="fr-FR" sz="1800" dirty="0"/>
              <a:t>2008-2009 : </a:t>
            </a:r>
            <a:r>
              <a:rPr lang="fr-FR" sz="1800" u="sng" dirty="0"/>
              <a:t>au champ </a:t>
            </a:r>
            <a:r>
              <a:rPr lang="fr-FR" sz="1800" dirty="0"/>
              <a:t>: mise en œuvre du préfanage à plat</a:t>
            </a:r>
          </a:p>
          <a:p>
            <a:pPr marL="1074738" lvl="1" indent="-1074738">
              <a:spcAft>
                <a:spcPts val="600"/>
              </a:spcAft>
            </a:pPr>
            <a:r>
              <a:rPr lang="fr-FR" sz="1800" dirty="0"/>
              <a:t>                    </a:t>
            </a:r>
            <a:r>
              <a:rPr lang="fr-FR" sz="1800" u="sng" dirty="0"/>
              <a:t>en usine </a:t>
            </a:r>
            <a:r>
              <a:rPr lang="fr-FR" sz="1800" dirty="0"/>
              <a:t>: essais de substitution de plaquettes de bois au charbon</a:t>
            </a:r>
          </a:p>
          <a:p>
            <a:pPr marL="1074738" lvl="4" indent="-1074738">
              <a:buNone/>
            </a:pPr>
            <a:r>
              <a:rPr lang="fr-FR" sz="1800" dirty="0"/>
              <a:t>2016-2019 : </a:t>
            </a:r>
            <a:r>
              <a:rPr lang="fr-FR" sz="1800" u="sng" dirty="0"/>
              <a:t>en usine </a:t>
            </a:r>
            <a:r>
              <a:rPr lang="fr-FR" sz="1800" dirty="0"/>
              <a:t>: mise en œuvre de fours adaptés à l’incorporation massive de « biomasse » comme source d’énergie.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7246" y="530033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Matériel et Méthode</a:t>
            </a:r>
          </a:p>
        </p:txBody>
      </p:sp>
      <p:pic>
        <p:nvPicPr>
          <p:cNvPr id="5" name="Image 4" descr="Une image contenant herbe, assis, grand, avant&#10;&#10;Description générée automatiquement">
            <a:extLst>
              <a:ext uri="{FF2B5EF4-FFF2-40B4-BE49-F238E27FC236}">
                <a16:creationId xmlns:a16="http://schemas.microsoft.com/office/drawing/2014/main" id="{42C9F581-99D9-43A1-BF86-A0BAF90B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94" y="0"/>
            <a:ext cx="2981394" cy="68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courbée vers le bas 9"/>
          <p:cNvSpPr/>
          <p:nvPr/>
        </p:nvSpPr>
        <p:spPr>
          <a:xfrm flipH="1">
            <a:off x="5419944" y="2980627"/>
            <a:ext cx="2211752" cy="1048733"/>
          </a:xfrm>
          <a:prstGeom prst="curvedDownArrow">
            <a:avLst>
              <a:gd name="adj1" fmla="val 25000"/>
              <a:gd name="adj2" fmla="val 53877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Flèche courbée vers le bas 2"/>
          <p:cNvSpPr/>
          <p:nvPr/>
        </p:nvSpPr>
        <p:spPr>
          <a:xfrm>
            <a:off x="2494105" y="2964405"/>
            <a:ext cx="2326038" cy="1048733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245" y="1201863"/>
            <a:ext cx="8595549" cy="702641"/>
          </a:xfrm>
        </p:spPr>
        <p:txBody>
          <a:bodyPr>
            <a:normAutofit/>
          </a:bodyPr>
          <a:lstStyle/>
          <a:p>
            <a:pPr marL="457154" indent="-457154">
              <a:buFont typeface="Wingdings" panose="05000000000000000000" pitchFamily="2" charset="2"/>
              <a:buChar char="Ø"/>
            </a:pPr>
            <a:r>
              <a:rPr lang="fr-FR" sz="2800" dirty="0"/>
              <a:t>Eléments du bilan « Energie »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59782" y="2591704"/>
            <a:ext cx="2497342" cy="2854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59783" y="2752255"/>
            <a:ext cx="22052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Energie des combustibles</a:t>
            </a:r>
          </a:p>
          <a:p>
            <a:endParaRPr lang="fr-FR" sz="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Energie des carburants (implantation-entrée usine)</a:t>
            </a:r>
          </a:p>
          <a:p>
            <a:endParaRPr lang="fr-FR" sz="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Energie électrique usine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25820" y="2601916"/>
            <a:ext cx="2497342" cy="2854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42909" y="2905974"/>
            <a:ext cx="2394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2000" dirty="0"/>
              <a:t>Energie </a:t>
            </a:r>
            <a:r>
              <a:rPr lang="fr-FR" sz="1800" dirty="0"/>
              <a:t>contenue</a:t>
            </a:r>
            <a:r>
              <a:rPr lang="fr-FR" sz="2000" dirty="0"/>
              <a:t> dans 1 tonne de luzerne déshydratée (Teneur en protéines : 18,2%)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3091" y="498419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Matériel et méthode</a:t>
            </a:r>
          </a:p>
        </p:txBody>
      </p:sp>
      <p:pic>
        <p:nvPicPr>
          <p:cNvPr id="15" name="Graphique 14" descr="Balance de la justice">
            <a:extLst>
              <a:ext uri="{FF2B5EF4-FFF2-40B4-BE49-F238E27FC236}">
                <a16:creationId xmlns:a16="http://schemas.microsoft.com/office/drawing/2014/main" id="{3640F8D6-760E-4C89-A46E-4AB7879C9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0163" y="3879682"/>
            <a:ext cx="1562670" cy="1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89517"/>
              </p:ext>
            </p:extLst>
          </p:nvPr>
        </p:nvGraphicFramePr>
        <p:xfrm>
          <a:off x="605609" y="312616"/>
          <a:ext cx="9047284" cy="588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556960" imgH="3612240" progId="SigmaPlotGraphicObject.10">
                  <p:embed/>
                </p:oleObj>
              </mc:Choice>
              <mc:Fallback>
                <p:oleObj name="SPW 11.0 Graph" r:id="rId2" imgW="5556960" imgH="3612240" progId="SigmaPlotGraphicObject.10">
                  <p:embed/>
                  <p:pic>
                    <p:nvPicPr>
                      <p:cNvPr id="13" name="Obje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609" y="312616"/>
                        <a:ext cx="9047284" cy="588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9134" y="52450"/>
            <a:ext cx="11152143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54646" y="81784"/>
            <a:ext cx="919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Où est consommée l’énergie dans le process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5856" y="6012956"/>
            <a:ext cx="859892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En. Non Renouv. = énergie non renouvelable (lignite + charbon)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En. Renouv. = énergie renouvelable, issue des biomasses végétales utilisées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74726" y="594672"/>
            <a:ext cx="11815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9,2 GJ/t au total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75126" y="2805191"/>
            <a:ext cx="11815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3,8 GJ/t au total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2956258" y="1125538"/>
            <a:ext cx="5061" cy="41044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375126" y="1125538"/>
            <a:ext cx="0" cy="41044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7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605609" y="312616"/>
          <a:ext cx="9047284" cy="588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556960" imgH="3612240" progId="SigmaPlotGraphicObject.10">
                  <p:embed/>
                </p:oleObj>
              </mc:Choice>
              <mc:Fallback>
                <p:oleObj name="SPW 11.0 Graph" r:id="rId2" imgW="5556960" imgH="3612240" progId="SigmaPlotGraphicObject.10">
                  <p:embed/>
                  <p:pic>
                    <p:nvPicPr>
                      <p:cNvPr id="13" name="Obje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609" y="312616"/>
                        <a:ext cx="9047284" cy="588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9134" y="52450"/>
            <a:ext cx="11152143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54646" y="81784"/>
            <a:ext cx="919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Où est consommée l’énergie dans le process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5856" y="6012956"/>
            <a:ext cx="859892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En. Non Renouv. = énergie non renouvelable (lignite + charbon)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En. Renouv. = énergie renouvelable, issue des biomasses végétales utilisées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74726" y="594672"/>
            <a:ext cx="11815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9,2 GJ/t au total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75126" y="2805191"/>
            <a:ext cx="11815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3,8 GJ/t au total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01373" y="1302558"/>
            <a:ext cx="2360712" cy="16466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Actif du bilan </a:t>
            </a:r>
            <a:r>
              <a:rPr lang="fr-FR" dirty="0"/>
              <a:t>:</a:t>
            </a:r>
          </a:p>
          <a:p>
            <a:pPr>
              <a:spcBef>
                <a:spcPts val="600"/>
              </a:spcBef>
            </a:pPr>
            <a:r>
              <a:rPr lang="fr-FR" dirty="0"/>
              <a:t>= 5,5 GJ/t de Luzerne Déshydratée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2956258" y="1125538"/>
            <a:ext cx="5061" cy="41044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365004" y="1106906"/>
            <a:ext cx="5061" cy="41044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6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72561"/>
              </p:ext>
            </p:extLst>
          </p:nvPr>
        </p:nvGraphicFramePr>
        <p:xfrm>
          <a:off x="1674662" y="270133"/>
          <a:ext cx="6868815" cy="611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3990600" imgH="3551400" progId="SigmaPlotGraphicObject.10">
                  <p:embed/>
                </p:oleObj>
              </mc:Choice>
              <mc:Fallback>
                <p:oleObj name="SPW 11.0 Graph" r:id="rId2" imgW="3990600" imgH="3551400" progId="SigmaPlotGraphicObject.10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4662" y="270133"/>
                        <a:ext cx="6868815" cy="6111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87448" y="39426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8437" y="281218"/>
            <a:ext cx="94944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Bilans « énergie » (= Actif – Passif) pour la production d’1 t LD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21679" y="1917626"/>
            <a:ext cx="13529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-3,6 GJ/t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43278" y="3030912"/>
            <a:ext cx="1433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+1,2 GJ/t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862958" y="1101505"/>
            <a:ext cx="0" cy="432048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15286" y="1101505"/>
            <a:ext cx="0" cy="432048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courbée vers le bas 9"/>
          <p:cNvSpPr/>
          <p:nvPr/>
        </p:nvSpPr>
        <p:spPr>
          <a:xfrm flipH="1">
            <a:off x="5419944" y="2980627"/>
            <a:ext cx="2211752" cy="1048733"/>
          </a:xfrm>
          <a:prstGeom prst="curvedDownArrow">
            <a:avLst>
              <a:gd name="adj1" fmla="val 25000"/>
              <a:gd name="adj2" fmla="val 53877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Flèche courbée vers le bas 2"/>
          <p:cNvSpPr/>
          <p:nvPr/>
        </p:nvSpPr>
        <p:spPr>
          <a:xfrm>
            <a:off x="2494105" y="2970413"/>
            <a:ext cx="2326038" cy="1048733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245" y="1214838"/>
            <a:ext cx="8595549" cy="702641"/>
          </a:xfrm>
        </p:spPr>
        <p:txBody>
          <a:bodyPr>
            <a:normAutofit/>
          </a:bodyPr>
          <a:lstStyle/>
          <a:p>
            <a:pPr marL="457154" indent="-457154">
              <a:buFont typeface="Wingdings" panose="05000000000000000000" pitchFamily="2" charset="2"/>
              <a:buChar char="Ø"/>
            </a:pPr>
            <a:r>
              <a:rPr lang="fr-FR" sz="2800" dirty="0"/>
              <a:t>Eléments du bilan « Carbone »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59782" y="2591704"/>
            <a:ext cx="2497342" cy="2854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59783" y="2752254"/>
            <a:ext cx="22052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Carbone des combustibles</a:t>
            </a:r>
          </a:p>
          <a:p>
            <a:endParaRPr lang="fr-FR" sz="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Carbone des carburants (implantation-entrée usine)</a:t>
            </a:r>
          </a:p>
          <a:p>
            <a:endParaRPr lang="fr-FR" sz="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1800" dirty="0"/>
              <a:t>Carbone du kWh « entrée usine »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25820" y="2601916"/>
            <a:ext cx="2497342" cy="2854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59177" y="2942069"/>
            <a:ext cx="229094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2000" dirty="0"/>
              <a:t>Carbone fixé par la luzerne récoltée (2 ans)</a:t>
            </a:r>
          </a:p>
          <a:p>
            <a:endParaRPr lang="fr-FR" sz="7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fr-FR" sz="2000" dirty="0"/>
              <a:t>Carbone stocké dans les collets et racines (1m profondeur)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7246" y="530033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Matériel et méthode</a:t>
            </a:r>
          </a:p>
        </p:txBody>
      </p:sp>
      <p:pic>
        <p:nvPicPr>
          <p:cNvPr id="14" name="Graphique 13" descr="Balance de la justice">
            <a:extLst>
              <a:ext uri="{FF2B5EF4-FFF2-40B4-BE49-F238E27FC236}">
                <a16:creationId xmlns:a16="http://schemas.microsoft.com/office/drawing/2014/main" id="{56C4CA01-910D-4891-8C55-D49B121F1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114" y="3890044"/>
            <a:ext cx="1562670" cy="1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7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98738"/>
              </p:ext>
            </p:extLst>
          </p:nvPr>
        </p:nvGraphicFramePr>
        <p:xfrm>
          <a:off x="550590" y="88694"/>
          <a:ext cx="8553400" cy="577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347080" imgH="3612240" progId="SigmaPlotGraphicObject.10">
                  <p:embed/>
                </p:oleObj>
              </mc:Choice>
              <mc:Fallback>
                <p:oleObj name="SPW 11.0 Graph" r:id="rId2" imgW="5347080" imgH="3612240" progId="SigmaPlotGraphicObject.10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590" y="88694"/>
                        <a:ext cx="8553400" cy="577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358902" y="0"/>
            <a:ext cx="8208912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54646" y="88694"/>
            <a:ext cx="6805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Une baisse continue des émissions de carbone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606" y="5798926"/>
            <a:ext cx="930749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Non Renouv. = carbone non renouvelable (lignite + charbon)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Renouv. = carbone renouvelable, issu des biomasses végétales utilisées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74726" y="663906"/>
            <a:ext cx="12850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315 kg/t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18443" y="2482145"/>
            <a:ext cx="129614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155 kg/t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2926870" y="1065984"/>
            <a:ext cx="15293" cy="38230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318443" y="894738"/>
            <a:ext cx="0" cy="40538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7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montagne, côté&#10;&#10;Description générée automatiquement">
            <a:extLst>
              <a:ext uri="{FF2B5EF4-FFF2-40B4-BE49-F238E27FC236}">
                <a16:creationId xmlns:a16="http://schemas.microsoft.com/office/drawing/2014/main" id="{EADDD49B-2104-4532-B48F-6A947CC24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29" y="0"/>
            <a:ext cx="4574718" cy="6859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0114" y="1240"/>
            <a:ext cx="7885053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11783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30574" y="405078"/>
            <a:ext cx="2740696" cy="178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AGEN</a:t>
            </a:r>
          </a:p>
          <a:p>
            <a:pPr algn="r"/>
            <a:r>
              <a:rPr lang="fr-FR" sz="54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DA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11556086" y="628480"/>
            <a:ext cx="21262" cy="5547878"/>
          </a:xfrm>
          <a:prstGeom prst="line">
            <a:avLst/>
          </a:prstGeom>
          <a:ln>
            <a:solidFill>
              <a:srgbClr val="A88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836423" y="0"/>
            <a:ext cx="1849340" cy="16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68682" y="2986416"/>
            <a:ext cx="1849340" cy="16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401297" y="-43714"/>
            <a:ext cx="1849340" cy="16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386617" y="3126247"/>
            <a:ext cx="1849340" cy="16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9077481" y="628480"/>
            <a:ext cx="21262" cy="5547878"/>
          </a:xfrm>
          <a:prstGeom prst="line">
            <a:avLst/>
          </a:prstGeom>
          <a:ln>
            <a:solidFill>
              <a:srgbClr val="A88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626761" y="628480"/>
            <a:ext cx="21262" cy="5547878"/>
          </a:xfrm>
          <a:prstGeom prst="line">
            <a:avLst/>
          </a:prstGeom>
          <a:ln>
            <a:solidFill>
              <a:srgbClr val="A88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853030" y="1356801"/>
            <a:ext cx="1849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Introduction.</a:t>
            </a:r>
          </a:p>
          <a:p>
            <a:r>
              <a:rPr lang="fr-FR" sz="1500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Eric GUILLEMOT</a:t>
            </a:r>
          </a:p>
          <a:p>
            <a:r>
              <a:rPr lang="fr-FR" sz="1500" i="1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Directeur La Coopération Agricole -</a:t>
            </a:r>
          </a:p>
          <a:p>
            <a:r>
              <a:rPr lang="fr-FR" sz="1500" i="1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Luzerne de France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93004" y="4367342"/>
            <a:ext cx="20696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A8854D"/>
                </a:solidFill>
                <a:latin typeface="Arial" charset="0"/>
                <a:cs typeface="Arial" charset="0"/>
              </a:rPr>
              <a:t>L’empreinte énergie et carbone de la filière.</a:t>
            </a:r>
          </a:p>
          <a:p>
            <a:r>
              <a:rPr lang="fr-FR" sz="1500" i="1" dirty="0">
                <a:solidFill>
                  <a:srgbClr val="A8854D"/>
                </a:solidFill>
                <a:latin typeface="Arial" charset="0"/>
                <a:cs typeface="Arial" charset="0"/>
              </a:rPr>
              <a:t>Pascal THIEBEAU - INRAE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512901" y="1600977"/>
            <a:ext cx="18493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i="1" dirty="0">
              <a:solidFill>
                <a:srgbClr val="A885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504634" y="4554375"/>
            <a:ext cx="1849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Questions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51A4E-C0C4-45E3-93CA-49639D4F48C5}"/>
              </a:ext>
            </a:extLst>
          </p:cNvPr>
          <p:cNvSpPr txBox="1"/>
          <p:nvPr/>
        </p:nvSpPr>
        <p:spPr>
          <a:xfrm>
            <a:off x="9418388" y="1404018"/>
            <a:ext cx="18498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A8854D"/>
                </a:solidFill>
                <a:latin typeface="Arial" charset="0"/>
                <a:cs typeface="Arial" charset="0"/>
              </a:rPr>
              <a:t>Contextualisation. Mise en perspective</a:t>
            </a:r>
            <a:r>
              <a:rPr lang="fr-FR" sz="1600" dirty="0"/>
              <a:t>.</a:t>
            </a:r>
          </a:p>
          <a:p>
            <a:r>
              <a:rPr lang="fr-FR" sz="1500" i="1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Yann MARTINET Directeur adjoint La Coopération Agricole - Luzerne de France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4C1D7B-2F17-46B4-B3C4-418403E67782}"/>
              </a:ext>
            </a:extLst>
          </p:cNvPr>
          <p:cNvSpPr txBox="1"/>
          <p:nvPr/>
        </p:nvSpPr>
        <p:spPr>
          <a:xfrm>
            <a:off x="9378854" y="4897356"/>
            <a:ext cx="1849340" cy="16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99" b="1" dirty="0">
                <a:solidFill>
                  <a:srgbClr val="DCBE69"/>
                </a:solidFill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C1E0A2-7D81-4EB7-A3A6-0F0648AED6AE}"/>
              </a:ext>
            </a:extLst>
          </p:cNvPr>
          <p:cNvSpPr txBox="1"/>
          <p:nvPr/>
        </p:nvSpPr>
        <p:spPr>
          <a:xfrm>
            <a:off x="9542316" y="6383508"/>
            <a:ext cx="1849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A8854D"/>
                </a:solidFill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8717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550590" y="88694"/>
          <a:ext cx="8553400" cy="577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347080" imgH="3612240" progId="SigmaPlotGraphicObject.10">
                  <p:embed/>
                </p:oleObj>
              </mc:Choice>
              <mc:Fallback>
                <p:oleObj name="SPW 11.0 Graph" r:id="rId2" imgW="5347080" imgH="3612240" progId="SigmaPlotGraphicObject.10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590" y="88694"/>
                        <a:ext cx="8553400" cy="577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358902" y="0"/>
            <a:ext cx="8208912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54646" y="88694"/>
            <a:ext cx="6805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Une baisse continue des émissions de carbone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606" y="5798926"/>
            <a:ext cx="930749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Non Renouv. = carbone non renouvelable (lignite + charbon)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Renouv. = carbone renouvelable, issu des biomasses végétales utilisées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74726" y="663906"/>
            <a:ext cx="12850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315 kg/t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18443" y="2482145"/>
            <a:ext cx="129614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155 kg/t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67414" y="1125571"/>
            <a:ext cx="2360712" cy="16466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Actif du bilan </a:t>
            </a:r>
            <a:r>
              <a:rPr lang="fr-FR" dirty="0"/>
              <a:t>:</a:t>
            </a:r>
          </a:p>
          <a:p>
            <a:pPr>
              <a:spcBef>
                <a:spcPts val="600"/>
              </a:spcBef>
            </a:pPr>
            <a:r>
              <a:rPr lang="fr-FR" dirty="0"/>
              <a:t>= 542 kg C/t de Luzerne Déshydratée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2926870" y="1065984"/>
            <a:ext cx="15293" cy="38230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318443" y="894738"/>
            <a:ext cx="0" cy="40538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6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407892"/>
              </p:ext>
            </p:extLst>
          </p:nvPr>
        </p:nvGraphicFramePr>
        <p:xfrm>
          <a:off x="1300534" y="261442"/>
          <a:ext cx="7473358" cy="64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4087800" imgH="3551400" progId="SigmaPlotGraphicObject.10">
                  <p:embed/>
                </p:oleObj>
              </mc:Choice>
              <mc:Fallback>
                <p:oleObj name="SPW 11.0 Graph" r:id="rId2" imgW="4087800" imgH="3551400" progId="SigmaPlotGraphicObject.10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0534" y="261442"/>
                        <a:ext cx="7473358" cy="649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142878" y="34872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98901" y="149098"/>
            <a:ext cx="78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bilan carbone positif qui s’améliore d’année en année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85892" y="2578241"/>
            <a:ext cx="15139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+218 kg/t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15286" y="1353817"/>
            <a:ext cx="15590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+391 kg/t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3790950" y="1158570"/>
            <a:ext cx="15294" cy="46132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6887294" y="1126125"/>
            <a:ext cx="15294" cy="46132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5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05420"/>
              </p:ext>
            </p:extLst>
          </p:nvPr>
        </p:nvGraphicFramePr>
        <p:xfrm>
          <a:off x="1198662" y="301206"/>
          <a:ext cx="7523482" cy="65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4124520" imgH="3587760" progId="SigmaPlotGraphicObject.10">
                  <p:embed/>
                </p:oleObj>
              </mc:Choice>
              <mc:Fallback>
                <p:oleObj name="SPW 11.0 Graph" r:id="rId2" imgW="4124520" imgH="3587760" progId="SigmaPlotGraphicObject.10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8662" y="301206"/>
                        <a:ext cx="7523482" cy="65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26854" y="58349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/>
              <a:t>Résultats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59340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59340" y="301206"/>
            <a:ext cx="48386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Evolutions indiciaires des 2 bilans</a:t>
            </a:r>
          </a:p>
        </p:txBody>
      </p:sp>
      <p:sp>
        <p:nvSpPr>
          <p:cNvPr id="5" name="Flèche droite 4"/>
          <p:cNvSpPr/>
          <p:nvPr/>
        </p:nvSpPr>
        <p:spPr>
          <a:xfrm rot="2730399">
            <a:off x="5478534" y="2791677"/>
            <a:ext cx="483660" cy="45195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76742" y="1737246"/>
            <a:ext cx="173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Déploiement des fours « biomasse »</a:t>
            </a:r>
          </a:p>
        </p:txBody>
      </p:sp>
      <p:sp>
        <p:nvSpPr>
          <p:cNvPr id="15" name="Flèche droite 14"/>
          <p:cNvSpPr/>
          <p:nvPr/>
        </p:nvSpPr>
        <p:spPr>
          <a:xfrm rot="10800000">
            <a:off x="4476743" y="4941962"/>
            <a:ext cx="483660" cy="45195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354605" y="4610845"/>
            <a:ext cx="227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Mise en œuvre du préfanage au champ</a:t>
            </a:r>
          </a:p>
        </p:txBody>
      </p:sp>
    </p:spTree>
    <p:extLst>
      <p:ext uri="{BB962C8B-B14F-4D97-AF65-F5344CB8AC3E}">
        <p14:creationId xmlns:p14="http://schemas.microsoft.com/office/powerpoint/2010/main" val="78538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4961" y="117426"/>
            <a:ext cx="819665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Conclusion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64" y="1514294"/>
            <a:ext cx="17665458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174" y="909514"/>
            <a:ext cx="87244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L’empreinte carbone de la filière luzerne s’est significativement améliorée dans la période 2016-2019 grâce à :</a:t>
            </a:r>
          </a:p>
          <a:p>
            <a:pPr marL="633350" indent="-366676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La performance des techniques de récolte,</a:t>
            </a:r>
          </a:p>
          <a:p>
            <a:pPr marL="633350" indent="-366676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L’orientation vers des process industriels moins énergivores,</a:t>
            </a:r>
          </a:p>
          <a:p>
            <a:pPr marL="633350" indent="-366676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Les efforts réalisés pour substituer l’emploi d’énergie non renouvelable (lignite, charbon) par des énergies renouvelables (bois, miscanthus),</a:t>
            </a:r>
          </a:p>
          <a:p>
            <a:pPr marL="633350" indent="-366676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La mise en place d’une filière d’approvisionnement « biomasse » en volume et régularité.</a:t>
            </a:r>
          </a:p>
          <a:p>
            <a:pPr marL="266673">
              <a:spcAft>
                <a:spcPts val="1200"/>
              </a:spcAft>
            </a:pPr>
            <a:endParaRPr lang="fr-FR" sz="700" dirty="0"/>
          </a:p>
        </p:txBody>
      </p:sp>
      <p:pic>
        <p:nvPicPr>
          <p:cNvPr id="6" name="Image 5" descr="Une image contenant texte, herbe, extérieur, machine agricole&#10;&#10;Description générée automatiquement">
            <a:extLst>
              <a:ext uri="{FF2B5EF4-FFF2-40B4-BE49-F238E27FC236}">
                <a16:creationId xmlns:a16="http://schemas.microsoft.com/office/drawing/2014/main" id="{81137D1E-2E11-4E8F-A1AD-BA199B595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4437906"/>
            <a:ext cx="11711830" cy="24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1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594" y="1241"/>
            <a:ext cx="7076818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02742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263329"/>
            <a:ext cx="4902742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998" b="1" dirty="0">
                <a:solidFill>
                  <a:srgbClr val="2D1C10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6560" y="621482"/>
            <a:ext cx="5810233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rgbClr val="DCBE69"/>
                </a:solidFill>
                <a:latin typeface="Montserrat SemiBold" charset="0"/>
              </a:rPr>
              <a:t>Enjeux et mise en perspective</a:t>
            </a:r>
          </a:p>
          <a:p>
            <a:endParaRPr lang="fr-FR" sz="4800" dirty="0"/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Yann MARTINET Directeur adjoint </a:t>
            </a: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La Coopération Agricole - Luzerne de France</a:t>
            </a:r>
          </a:p>
          <a:p>
            <a:r>
              <a:rPr lang="fr-FR" sz="4800" dirty="0">
                <a:solidFill>
                  <a:srgbClr val="A8854D"/>
                </a:solidFill>
                <a:latin typeface="Arial" charset="0"/>
                <a:cs typeface="Arial" charset="0"/>
              </a:rPr>
              <a:t>.</a:t>
            </a:r>
          </a:p>
          <a:p>
            <a:endParaRPr lang="fr-FR" sz="4800" dirty="0">
              <a:solidFill>
                <a:srgbClr val="A8854D"/>
              </a:solidFill>
              <a:latin typeface="Arial" charset="0"/>
              <a:cs typeface="Arial" charset="0"/>
            </a:endParaRPr>
          </a:p>
          <a:p>
            <a:endParaRPr lang="fr-FR" sz="3600" b="1" i="1" dirty="0">
              <a:solidFill>
                <a:srgbClr val="DCBE69"/>
              </a:solidFill>
              <a:latin typeface="Montserrat SemiBold" charset="0"/>
            </a:endParaRP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01B2072-A2E0-45B6-A05A-FEC637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174" y="6335615"/>
            <a:ext cx="627239" cy="36507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3209EB-6E38-0D4B-8B60-81968FAD2EDD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59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La filière questionne sur les fondamentaux de sa performance industrielle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1992, les signaux faibles de la question carbone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1058400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conférence des Nations unies sur l'environnement et le développement dit sommet de la Terre de Rio (1992),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notion de développement durable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travaille avec des outils industriels construits dans les 1960s,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fiables et éprouvés, alimentés essentiellement par des énergies fossiles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signature du protocole de Kyoto (1997) qui tardera à être ratifié et entrera en vigueur en 2005,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assorti d'objectifs nationaux contraignants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fait examen de conscience,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sollicite SNC Lavalin qui conclut sur une performance industrielle solide, renvoie sur la maîtrise en plaine</a:t>
            </a:r>
          </a:p>
        </p:txBody>
      </p:sp>
    </p:spTree>
    <p:extLst>
      <p:ext uri="{BB962C8B-B14F-4D97-AF65-F5344CB8AC3E}">
        <p14:creationId xmlns:p14="http://schemas.microsoft.com/office/powerpoint/2010/main" val="13059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75948078-0579-4469-AADE-A4CA5564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4" y="189434"/>
            <a:ext cx="10919460" cy="6408420"/>
          </a:xfrm>
          <a:prstGeom prst="rect">
            <a:avLst/>
          </a:prstGeom>
        </p:spPr>
      </p:pic>
      <p:pic>
        <p:nvPicPr>
          <p:cNvPr id="6155" name="Encre 62">
            <a:extLst>
              <a:ext uri="{FF2B5EF4-FFF2-40B4-BE49-F238E27FC236}">
                <a16:creationId xmlns:a16="http://schemas.microsoft.com/office/drawing/2014/main" id="{F3F698AD-57FC-4DBE-B674-A7F1C419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03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9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La filière anticipe des engagements volontaires aux objectifs ambitieux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2008, la machine réglementaire en rodage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1058400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lancement de la deuxième période ETS, en phase avec les objectifs de stabilité du Protocole de Kyoto,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activation du système d'échange de GES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engage des projets domestiques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visant l'amélioration de son efficacité énergétique, la substitution des énergies fossiles en biomasse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le dispositif ETS est étendu au secteur agricole (2013)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sans que ne soit prises en compte ses spécificités (saisonnalité activités, stockage carbone)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entre dans le système ETS (2013)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après avoir valorisé plus de 500 000 tonnes de réduction d'émissions de CO</a:t>
            </a:r>
            <a:r>
              <a:rPr lang="fr-FR" sz="2400" baseline="-25000" dirty="0">
                <a:solidFill>
                  <a:schemeClr val="accent3"/>
                </a:solidFill>
                <a:latin typeface="+mj-lt"/>
              </a:rPr>
              <a:t>2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 en cinq campagnes</a:t>
            </a:r>
          </a:p>
        </p:txBody>
      </p:sp>
    </p:spTree>
    <p:extLst>
      <p:ext uri="{BB962C8B-B14F-4D97-AF65-F5344CB8AC3E}">
        <p14:creationId xmlns:p14="http://schemas.microsoft.com/office/powerpoint/2010/main" val="281298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999" y="937170"/>
            <a:ext cx="5555207" cy="396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Amélioration du taux de matière sèche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40000" y="1"/>
            <a:ext cx="5555206" cy="972000"/>
          </a:xfrm>
        </p:spPr>
        <p:txBody>
          <a:bodyPr/>
          <a:lstStyle/>
          <a:p>
            <a:r>
              <a:rPr lang="fr-FR" dirty="0"/>
              <a:t>Efficacité énergétique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541119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le développement de nouvelles machines et outils ont permis la mise en place du préfanage à plat, généralisé entre 2008 et 2012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le taux de matière sèche en entrée d'usine est passé de 23,8% en 2005 à 37,9% en 2019 : des économies d'énergie considérables !</a:t>
            </a:r>
            <a:endParaRPr lang="fr-FR" sz="2400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098ED9-5EBB-45A2-AEE5-15BB98AF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191294"/>
            <a:ext cx="55473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La filière travaille sur le sujet des émissions de GES depuis plus de 20 ans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2020, objectifs UE ambitieux, outils inadaptés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1058400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objectifs globaux :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réduction des émissions de GES de UE de -40% en 2030 par rapport à 1990 &amp; -43% en 2030 par rapport à 2005 pour ETS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affiche une réduction de ses émissions de GES de 70%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en 2019, base 2005, largement au-dessus des objectifs UE à l'horizon 2030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solidFill>
                  <a:schemeClr val="accent2"/>
                </a:solidFill>
                <a:latin typeface="+mj-lt"/>
              </a:rPr>
              <a:t>impact ETS sur le secteur dès 2021 :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baisse des quotas gratuits alloués de 30% (2021-26) à 0% (2030) car non exposé au risque de fuite de carbone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L'application faite de cet outil au secteur le fragilise économiquement,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recherche de nouveaux leviers (pouvoirs publics, appel fonds privés)</a:t>
            </a:r>
          </a:p>
        </p:txBody>
      </p:sp>
    </p:spTree>
    <p:extLst>
      <p:ext uri="{BB962C8B-B14F-4D97-AF65-F5344CB8AC3E}">
        <p14:creationId xmlns:p14="http://schemas.microsoft.com/office/powerpoint/2010/main" val="34938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594" y="1241"/>
            <a:ext cx="7076818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02742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263329"/>
            <a:ext cx="4902742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998" b="1" dirty="0">
                <a:solidFill>
                  <a:srgbClr val="2D1C10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6560" y="621482"/>
            <a:ext cx="5810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rgbClr val="DCBE69"/>
                </a:solidFill>
                <a:latin typeface="Montserrat SemiBold" charset="0"/>
              </a:rPr>
              <a:t>Pourquoi réaliser une ACV luzerne ?</a:t>
            </a: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</a:endParaRP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Eric GUILLEMOT</a:t>
            </a: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Directeur La Coopération Agricole -</a:t>
            </a: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Luzerne de France</a:t>
            </a: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01B2072-A2E0-45B6-A05A-FEC637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174" y="6335615"/>
            <a:ext cx="627239" cy="36507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3209EB-6E38-0D4B-8B60-81968FAD2ED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31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999" y="937170"/>
            <a:ext cx="5555207" cy="396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Historique en luzerne (2001-2020)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40000" y="1"/>
            <a:ext cx="5555206" cy="972000"/>
          </a:xfrm>
        </p:spPr>
        <p:txBody>
          <a:bodyPr/>
          <a:lstStyle/>
          <a:p>
            <a:r>
              <a:rPr lang="fr-FR" dirty="0"/>
              <a:t>Évolution des émissions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541119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les émissions fossiles de la filière luzerne sont passées de 750 kt en 2005 (lancement de ETS) à 298 kt en 2019, dernière année disponible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ramenées à la tonne de produit fini (correction de l'effet production), les émissions passent de 0,739 tCO</a:t>
            </a:r>
            <a:r>
              <a:rPr lang="fr-FR" sz="2400" b="0" baseline="-25000" dirty="0">
                <a:latin typeface="+mj-lt"/>
              </a:rPr>
              <a:t>2</a:t>
            </a:r>
            <a:r>
              <a:rPr lang="fr-FR" sz="2400" b="0" dirty="0">
                <a:latin typeface="+mj-lt"/>
              </a:rPr>
              <a:t>/t à 0,276 tCO</a:t>
            </a:r>
            <a:r>
              <a:rPr lang="fr-FR" sz="2400" b="0" baseline="-25000" dirty="0">
                <a:latin typeface="+mj-lt"/>
              </a:rPr>
              <a:t>2</a:t>
            </a:r>
            <a:r>
              <a:rPr lang="fr-FR" sz="2400" b="0" dirty="0">
                <a:latin typeface="+mj-lt"/>
              </a:rPr>
              <a:t>/t soit une baisse de 63%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endParaRPr lang="fr-FR" sz="2400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021E4C-6B85-45E4-928E-E51C56AB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191294"/>
            <a:ext cx="55473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594" y="1241"/>
            <a:ext cx="7076818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02742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263329"/>
            <a:ext cx="4902742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998" b="1" dirty="0">
                <a:solidFill>
                  <a:srgbClr val="2D1C10"/>
                </a:solidFill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6560" y="621482"/>
            <a:ext cx="581023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rgbClr val="DCBE69"/>
                </a:solidFill>
                <a:latin typeface="Montserrat SemiBold" charset="0"/>
              </a:rPr>
              <a:t>Vos questions</a:t>
            </a:r>
            <a:endParaRPr lang="fr-FR" sz="4800" dirty="0"/>
          </a:p>
          <a:p>
            <a:endParaRPr lang="fr-FR" sz="4800" dirty="0"/>
          </a:p>
          <a:p>
            <a:r>
              <a:rPr lang="fr-FR" sz="4800" dirty="0">
                <a:solidFill>
                  <a:srgbClr val="A8854D"/>
                </a:solidFill>
                <a:latin typeface="Arial" charset="0"/>
                <a:cs typeface="Arial" charset="0"/>
              </a:rPr>
              <a:t>.</a:t>
            </a:r>
          </a:p>
          <a:p>
            <a:endParaRPr lang="fr-FR" sz="4800" dirty="0">
              <a:solidFill>
                <a:srgbClr val="A8854D"/>
              </a:solidFill>
              <a:latin typeface="Arial" charset="0"/>
              <a:cs typeface="Arial" charset="0"/>
            </a:endParaRPr>
          </a:p>
          <a:p>
            <a:endParaRPr lang="fr-FR" sz="3600" b="1" i="1" dirty="0">
              <a:solidFill>
                <a:srgbClr val="DCBE69"/>
              </a:solidFill>
              <a:latin typeface="Montserrat SemiBold" charset="0"/>
            </a:endParaRP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01B2072-A2E0-45B6-A05A-FEC637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174" y="6335615"/>
            <a:ext cx="627239" cy="36507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3209EB-6E38-0D4B-8B60-81968FAD2ED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57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594" y="1241"/>
            <a:ext cx="7076818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02742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263329"/>
            <a:ext cx="4902742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998" b="1" dirty="0">
                <a:solidFill>
                  <a:srgbClr val="2D1C10"/>
                </a:solidFill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6560" y="621482"/>
            <a:ext cx="5810233" cy="101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rgbClr val="DCBE69"/>
                </a:solidFill>
                <a:latin typeface="Montserrat SemiBold" charset="0"/>
              </a:rPr>
              <a:t>Conclusion</a:t>
            </a:r>
          </a:p>
          <a:p>
            <a:r>
              <a:rPr lang="fr-FR" sz="4800" b="1" i="1" dirty="0">
                <a:solidFill>
                  <a:srgbClr val="DCBE69"/>
                </a:solidFill>
                <a:latin typeface="Montserrat SemiBold" charset="0"/>
              </a:rPr>
              <a:t>Eric GUILLEMOT</a:t>
            </a:r>
          </a:p>
          <a:p>
            <a:r>
              <a:rPr lang="fr-FR" sz="4800" b="1" i="1" dirty="0">
                <a:solidFill>
                  <a:srgbClr val="DCBE69"/>
                </a:solidFill>
                <a:latin typeface="Montserrat SemiBold" charset="0"/>
              </a:rPr>
              <a:t>Directeur La Coopération Agricole -</a:t>
            </a:r>
          </a:p>
          <a:p>
            <a:r>
              <a:rPr lang="fr-FR" sz="4800" b="1" i="1" dirty="0">
                <a:solidFill>
                  <a:srgbClr val="DCBE69"/>
                </a:solidFill>
                <a:latin typeface="Montserrat SemiBold" charset="0"/>
              </a:rPr>
              <a:t>Luzerne de France</a:t>
            </a: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</a:endParaRPr>
          </a:p>
          <a:p>
            <a:endParaRPr lang="fr-FR" sz="4800" dirty="0"/>
          </a:p>
          <a:p>
            <a:endParaRPr lang="fr-FR" sz="4800" dirty="0"/>
          </a:p>
          <a:p>
            <a:r>
              <a:rPr lang="fr-FR" sz="4800" dirty="0">
                <a:solidFill>
                  <a:srgbClr val="A8854D"/>
                </a:solidFill>
                <a:latin typeface="Arial" charset="0"/>
                <a:cs typeface="Arial" charset="0"/>
              </a:rPr>
              <a:t>.</a:t>
            </a:r>
          </a:p>
          <a:p>
            <a:endParaRPr lang="fr-FR" sz="4800" dirty="0">
              <a:solidFill>
                <a:srgbClr val="A8854D"/>
              </a:solidFill>
              <a:latin typeface="Arial" charset="0"/>
              <a:cs typeface="Arial" charset="0"/>
            </a:endParaRPr>
          </a:p>
          <a:p>
            <a:endParaRPr lang="fr-FR" sz="3600" b="1" i="1" dirty="0">
              <a:solidFill>
                <a:srgbClr val="DCBE69"/>
              </a:solidFill>
              <a:latin typeface="Montserrat SemiBold" charset="0"/>
            </a:endParaRP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01B2072-A2E0-45B6-A05A-FEC637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174" y="6335615"/>
            <a:ext cx="627239" cy="36507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3209EB-6E38-0D4B-8B60-81968FAD2EDD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553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0D0BF5E2-3658-4B8B-A8BE-C00B584F4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" y="-2481"/>
            <a:ext cx="3401764" cy="6859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89334" y="-23073"/>
            <a:ext cx="10157637" cy="685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05742" y="2481"/>
            <a:ext cx="627239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04665" y="2349674"/>
            <a:ext cx="534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2D1C10"/>
                </a:solidFill>
                <a:latin typeface="Montserrat" charset="0"/>
                <a:ea typeface="Montserrat" charset="0"/>
                <a:cs typeface="Montserrat" charset="0"/>
              </a:rPr>
              <a:t>Merci de votre attention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04665" y="5843036"/>
            <a:ext cx="744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Arial" charset="0"/>
                <a:ea typeface="Arial" charset="0"/>
                <a:cs typeface="Arial" charset="0"/>
              </a:rPr>
              <a:t>CONFERENCE DE BILAN CARBONE</a:t>
            </a:r>
          </a:p>
          <a:p>
            <a:pPr algn="ctr"/>
            <a:r>
              <a:rPr lang="fr-FR" sz="1800" dirty="0">
                <a:latin typeface="Arial" charset="0"/>
                <a:ea typeface="Arial" charset="0"/>
                <a:cs typeface="Arial" charset="0"/>
              </a:rPr>
              <a:t>23 novembre 2020</a:t>
            </a:r>
          </a:p>
        </p:txBody>
      </p:sp>
    </p:spTree>
    <p:extLst>
      <p:ext uri="{BB962C8B-B14F-4D97-AF65-F5344CB8AC3E}">
        <p14:creationId xmlns:p14="http://schemas.microsoft.com/office/powerpoint/2010/main" val="368917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02F34-3079-476E-A41D-9729B789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90" y="291303"/>
            <a:ext cx="10908431" cy="1325390"/>
          </a:xfrm>
        </p:spPr>
        <p:txBody>
          <a:bodyPr/>
          <a:lstStyle/>
          <a:p>
            <a:r>
              <a:rPr lang="fr-FR" dirty="0"/>
              <a:t>Chiffres clefs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E13D4-D134-440C-B013-A897CDC4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0664-4439-40E5-98E7-BDB9D8C3DE98}" type="slidenum">
              <a:rPr lang="fr-FR" smtClean="0"/>
              <a:t>4</a:t>
            </a:fld>
            <a:endParaRPr lang="fr-FR" dirty="0"/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CE6FC973-08E6-483F-8417-DCE79394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70" y="1727577"/>
            <a:ext cx="6348108" cy="435077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11 entreprises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24 usines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6 500 producteurs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68 000 hectares </a:t>
            </a:r>
            <a:r>
              <a:rPr lang="fr-FR" dirty="0"/>
              <a:t>(300 000 ha au total)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785 000 tonnes dont 35 % balles – 65% granulés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1 000 ETP directs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FBDCCEC-0996-4B7D-AC17-FDC06D6FEC57}"/>
              </a:ext>
            </a:extLst>
          </p:cNvPr>
          <p:cNvGrpSpPr/>
          <p:nvPr/>
        </p:nvGrpSpPr>
        <p:grpSpPr>
          <a:xfrm>
            <a:off x="6778785" y="1082359"/>
            <a:ext cx="4488660" cy="4694869"/>
            <a:chOff x="2651751" y="1690688"/>
            <a:chExt cx="4489245" cy="46954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EBED4C5-DCA4-4FB3-9402-0B35C866B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1"/>
            <a:stretch/>
          </p:blipFill>
          <p:spPr>
            <a:xfrm>
              <a:off x="2651751" y="1690688"/>
              <a:ext cx="4489245" cy="4695480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9DD8331-3F64-4B9F-803B-C4AF8ED38999}"/>
                </a:ext>
              </a:extLst>
            </p:cNvPr>
            <p:cNvSpPr/>
            <p:nvPr/>
          </p:nvSpPr>
          <p:spPr>
            <a:xfrm>
              <a:off x="3724712" y="316264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476935A-2DEF-484F-AFD8-A0B732BA0BAD}"/>
                </a:ext>
              </a:extLst>
            </p:cNvPr>
            <p:cNvSpPr/>
            <p:nvPr/>
          </p:nvSpPr>
          <p:spPr>
            <a:xfrm>
              <a:off x="3952613" y="316264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7BE548D-254C-485C-A408-4E46E2B1FAAE}"/>
                </a:ext>
              </a:extLst>
            </p:cNvPr>
            <p:cNvSpPr/>
            <p:nvPr/>
          </p:nvSpPr>
          <p:spPr>
            <a:xfrm>
              <a:off x="4724400" y="2526484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48AD824-B8DB-4F25-BBBD-C5D71D8AAFED}"/>
                </a:ext>
              </a:extLst>
            </p:cNvPr>
            <p:cNvSpPr/>
            <p:nvPr/>
          </p:nvSpPr>
          <p:spPr>
            <a:xfrm>
              <a:off x="4187504" y="3692554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DF0E013-93F8-4DBF-A8D2-DBBC27ACEA0A}"/>
                </a:ext>
              </a:extLst>
            </p:cNvPr>
            <p:cNvSpPr/>
            <p:nvPr/>
          </p:nvSpPr>
          <p:spPr>
            <a:xfrm>
              <a:off x="5667708" y="2418484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11932A2-6AF3-47CC-976E-BB337B1CB1F7}"/>
                </a:ext>
              </a:extLst>
            </p:cNvPr>
            <p:cNvSpPr/>
            <p:nvPr/>
          </p:nvSpPr>
          <p:spPr>
            <a:xfrm>
              <a:off x="5611723" y="2497992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CA5D8BC-C3F5-4817-9EE5-FFCF2BDD75EC}"/>
                </a:ext>
              </a:extLst>
            </p:cNvPr>
            <p:cNvSpPr/>
            <p:nvPr/>
          </p:nvSpPr>
          <p:spPr>
            <a:xfrm>
              <a:off x="5824698" y="2605992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091DC96-37F0-44E1-8387-905471259F83}"/>
                </a:ext>
              </a:extLst>
            </p:cNvPr>
            <p:cNvSpPr/>
            <p:nvPr/>
          </p:nvSpPr>
          <p:spPr>
            <a:xfrm>
              <a:off x="5762501" y="254631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7B3FC7E-33D8-4E13-864B-105A19E7A46D}"/>
                </a:ext>
              </a:extLst>
            </p:cNvPr>
            <p:cNvSpPr/>
            <p:nvPr/>
          </p:nvSpPr>
          <p:spPr>
            <a:xfrm>
              <a:off x="5667708" y="2591677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D74F331-52F7-41DF-B830-B95BFE5DF3C2}"/>
                </a:ext>
              </a:extLst>
            </p:cNvPr>
            <p:cNvSpPr/>
            <p:nvPr/>
          </p:nvSpPr>
          <p:spPr>
            <a:xfrm>
              <a:off x="5746203" y="2674154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CC8ACD6-5F52-4E0A-93A0-6E83B36DE05C}"/>
                </a:ext>
              </a:extLst>
            </p:cNvPr>
            <p:cNvSpPr/>
            <p:nvPr/>
          </p:nvSpPr>
          <p:spPr>
            <a:xfrm>
              <a:off x="5611723" y="2675408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882B4F8-066E-4BF3-8937-8CA83A656045}"/>
                </a:ext>
              </a:extLst>
            </p:cNvPr>
            <p:cNvSpPr/>
            <p:nvPr/>
          </p:nvSpPr>
          <p:spPr>
            <a:xfrm>
              <a:off x="5593148" y="2782154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BD22D85-AF6D-4EF9-A946-8DB66574708D}"/>
                </a:ext>
              </a:extLst>
            </p:cNvPr>
            <p:cNvSpPr/>
            <p:nvPr/>
          </p:nvSpPr>
          <p:spPr>
            <a:xfrm>
              <a:off x="5556054" y="2893205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94BA036-41BD-436D-8B53-FA5B3F856914}"/>
                </a:ext>
              </a:extLst>
            </p:cNvPr>
            <p:cNvSpPr/>
            <p:nvPr/>
          </p:nvSpPr>
          <p:spPr>
            <a:xfrm>
              <a:off x="5664054" y="2897181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A6A05FC-AF58-4A3A-A331-2DBC73DB23DC}"/>
                </a:ext>
              </a:extLst>
            </p:cNvPr>
            <p:cNvSpPr/>
            <p:nvPr/>
          </p:nvSpPr>
          <p:spPr>
            <a:xfrm>
              <a:off x="5603406" y="3003927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FF28DF6-C5B0-4F7D-B7F8-82A025CAD573}"/>
                </a:ext>
              </a:extLst>
            </p:cNvPr>
            <p:cNvSpPr/>
            <p:nvPr/>
          </p:nvSpPr>
          <p:spPr>
            <a:xfrm>
              <a:off x="5422887" y="288305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F9F9096-35B7-4EFB-8B34-EBAE1F89316D}"/>
                </a:ext>
              </a:extLst>
            </p:cNvPr>
            <p:cNvSpPr/>
            <p:nvPr/>
          </p:nvSpPr>
          <p:spPr>
            <a:xfrm>
              <a:off x="5388100" y="299105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736912-5D5B-4627-921E-AB13E6E8E148}"/>
                </a:ext>
              </a:extLst>
            </p:cNvPr>
            <p:cNvSpPr/>
            <p:nvPr/>
          </p:nvSpPr>
          <p:spPr>
            <a:xfrm>
              <a:off x="4879308" y="3057927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2934D73-EC16-413A-B1A1-D3A2F427BC07}"/>
                </a:ext>
              </a:extLst>
            </p:cNvPr>
            <p:cNvSpPr/>
            <p:nvPr/>
          </p:nvSpPr>
          <p:spPr>
            <a:xfrm>
              <a:off x="5762501" y="3254280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52D3A3C-39D4-4468-9CE5-D8975B21A768}"/>
                </a:ext>
              </a:extLst>
            </p:cNvPr>
            <p:cNvSpPr/>
            <p:nvPr/>
          </p:nvSpPr>
          <p:spPr>
            <a:xfrm>
              <a:off x="5708501" y="3557379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D0C5621-43C8-400B-91C8-C07E8414FD14}"/>
                </a:ext>
              </a:extLst>
            </p:cNvPr>
            <p:cNvSpPr/>
            <p:nvPr/>
          </p:nvSpPr>
          <p:spPr>
            <a:xfrm>
              <a:off x="6096000" y="3362280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AF1C365-AAB8-4B14-AD2D-5F07CB3888CE}"/>
                </a:ext>
              </a:extLst>
            </p:cNvPr>
            <p:cNvSpPr/>
            <p:nvPr/>
          </p:nvSpPr>
          <p:spPr>
            <a:xfrm>
              <a:off x="4133504" y="4298178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486B49B6-8482-4EFA-B645-94DFBEE66C84}"/>
                </a:ext>
              </a:extLst>
            </p:cNvPr>
            <p:cNvSpPr/>
            <p:nvPr/>
          </p:nvSpPr>
          <p:spPr>
            <a:xfrm>
              <a:off x="4514833" y="4787183"/>
              <a:ext cx="108000" cy="10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41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1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E13D4-D134-440C-B013-A897CDC4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6056" y="6297351"/>
            <a:ext cx="540000" cy="576000"/>
          </a:xfrm>
        </p:spPr>
        <p:txBody>
          <a:bodyPr/>
          <a:lstStyle/>
          <a:p>
            <a:fld id="{BAE30664-4439-40E5-98E7-BDB9D8C3DE98}" type="slidenum">
              <a:rPr lang="fr-FR" smtClean="0"/>
              <a:t>5</a:t>
            </a:fld>
            <a:endParaRPr lang="fr-FR" dirty="0"/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CE6FC973-08E6-483F-8417-DCE79394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253895"/>
            <a:ext cx="4176464" cy="375612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Récolter un produit hétérogène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Transformer et livrer un produit parfaitement homogène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Répondre aux normes et exigences </a:t>
            </a:r>
          </a:p>
          <a:p>
            <a:pPr algn="l"/>
            <a:r>
              <a:rPr lang="fr-FR" sz="1600" dirty="0"/>
              <a:t>     de l’alimentation animale</a:t>
            </a: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8D5B-7BAF-454D-997E-E88A4B6BA9B4}"/>
              </a:ext>
            </a:extLst>
          </p:cNvPr>
          <p:cNvSpPr/>
          <p:nvPr/>
        </p:nvSpPr>
        <p:spPr>
          <a:xfrm>
            <a:off x="1616293" y="5888638"/>
            <a:ext cx="533331" cy="3428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81F94-14F0-4102-9563-90EDC13D4FD6}"/>
              </a:ext>
            </a:extLst>
          </p:cNvPr>
          <p:cNvSpPr/>
          <p:nvPr/>
        </p:nvSpPr>
        <p:spPr>
          <a:xfrm>
            <a:off x="1616293" y="5284672"/>
            <a:ext cx="533331" cy="34285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76B39D-8429-412F-A1E3-75660E4FD0BB}"/>
              </a:ext>
            </a:extLst>
          </p:cNvPr>
          <p:cNvSpPr txBox="1"/>
          <p:nvPr/>
        </p:nvSpPr>
        <p:spPr>
          <a:xfrm>
            <a:off x="2149625" y="5337021"/>
            <a:ext cx="2485701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Réalisation des agriculteurs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CD964A-3280-4641-BD9D-05F937E25ED6}"/>
              </a:ext>
            </a:extLst>
          </p:cNvPr>
          <p:cNvSpPr txBox="1"/>
          <p:nvPr/>
        </p:nvSpPr>
        <p:spPr>
          <a:xfrm>
            <a:off x="2149625" y="5921584"/>
            <a:ext cx="2485701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Réalisation des usines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0C778F0-0AA8-47DC-B6BF-045BF931A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424552"/>
              </p:ext>
            </p:extLst>
          </p:nvPr>
        </p:nvGraphicFramePr>
        <p:xfrm>
          <a:off x="3242152" y="1516560"/>
          <a:ext cx="6912317" cy="48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D802F34-3079-476E-A41D-9729B789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03" y="83913"/>
            <a:ext cx="6912317" cy="764274"/>
          </a:xfrm>
        </p:spPr>
        <p:txBody>
          <a:bodyPr/>
          <a:lstStyle/>
          <a:p>
            <a:r>
              <a:rPr lang="fr-FR" dirty="0"/>
              <a:t>Le métier de déshydrateur:</a:t>
            </a:r>
          </a:p>
        </p:txBody>
      </p:sp>
      <p:pic>
        <p:nvPicPr>
          <p:cNvPr id="14" name="Image 13" descr="Une image contenant herbe, extérieur, camion, bâtiment&#10;&#10;Description générée automatiquement">
            <a:extLst>
              <a:ext uri="{FF2B5EF4-FFF2-40B4-BE49-F238E27FC236}">
                <a16:creationId xmlns:a16="http://schemas.microsoft.com/office/drawing/2014/main" id="{3E188B7B-6DB5-41ED-A22F-405CCDA10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-26590"/>
            <a:ext cx="2264774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fr-FR" dirty="0"/>
              <a:t>La filière questionne sur les fondamentaux de sa performance industrielle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1992, les signaux faibles de la question carbone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7A1DFF-7843-4024-9A61-FF9DDD73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548000"/>
            <a:ext cx="10584000" cy="5194162"/>
          </a:xfrm>
        </p:spPr>
        <p:txBody>
          <a:bodyPr anchor="t" anchorCtr="0"/>
          <a:lstStyle/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conférence des Nations unies sur l'environnement et le développement dit sommet de la Terre de Rio (1992),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notion de développement durable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travaille avec des outils industriels construits dans les 1960s,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fiables et éprouvés, alimentés essentiellement par des énergies fossiles</a:t>
            </a:r>
          </a:p>
          <a:p>
            <a:pPr marL="457200" indent="-457200" algn="l">
              <a:lnSpc>
                <a:spcPct val="150000"/>
              </a:lnSpc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fr-FR" sz="2400" b="0" dirty="0">
                <a:latin typeface="+mj-lt"/>
              </a:rPr>
              <a:t>signature du protocole de Kyoto (1997) qui tardera à être ratifié et entrera en vigueur en 2005, </a:t>
            </a:r>
            <a:r>
              <a:rPr lang="fr-FR" sz="2400" b="0" dirty="0">
                <a:solidFill>
                  <a:schemeClr val="accent3"/>
                </a:solidFill>
                <a:latin typeface="+mj-lt"/>
              </a:rPr>
              <a:t>assorti d'objectifs nationaux contraignants</a:t>
            </a:r>
          </a:p>
          <a:p>
            <a:pPr algn="l">
              <a:lnSpc>
                <a:spcPct val="150000"/>
              </a:lnSpc>
              <a:spcBef>
                <a:spcPts val="1800"/>
              </a:spcBef>
              <a:buSzPct val="135000"/>
            </a:pPr>
            <a:r>
              <a:rPr lang="fr-FR" sz="2400" dirty="0">
                <a:latin typeface="+mj-lt"/>
              </a:rPr>
              <a:t>La filière fait examen de conscience, </a:t>
            </a:r>
            <a:r>
              <a:rPr lang="fr-FR" sz="2400" dirty="0">
                <a:solidFill>
                  <a:schemeClr val="accent3"/>
                </a:solidFill>
                <a:latin typeface="+mj-lt"/>
              </a:rPr>
              <a:t>sollicite SNC Lavalin qui conclut sur une performance industrielle solide, renvoie sur la maîtrise en plaine</a:t>
            </a:r>
          </a:p>
        </p:txBody>
      </p:sp>
    </p:spTree>
    <p:extLst>
      <p:ext uri="{BB962C8B-B14F-4D97-AF65-F5344CB8AC3E}">
        <p14:creationId xmlns:p14="http://schemas.microsoft.com/office/powerpoint/2010/main" val="31604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75948078-0579-4469-AADE-A4CA5564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4" y="189434"/>
            <a:ext cx="10919460" cy="6408420"/>
          </a:xfrm>
          <a:prstGeom prst="rect">
            <a:avLst/>
          </a:prstGeom>
        </p:spPr>
      </p:pic>
      <p:pic>
        <p:nvPicPr>
          <p:cNvPr id="6155" name="Encre 62">
            <a:extLst>
              <a:ext uri="{FF2B5EF4-FFF2-40B4-BE49-F238E27FC236}">
                <a16:creationId xmlns:a16="http://schemas.microsoft.com/office/drawing/2014/main" id="{F3F698AD-57FC-4DBE-B674-A7F1C419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03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2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02F34-3079-476E-A41D-9729B789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0" y="-544150"/>
            <a:ext cx="10908431" cy="1325390"/>
          </a:xfrm>
        </p:spPr>
        <p:txBody>
          <a:bodyPr/>
          <a:lstStyle/>
          <a:p>
            <a:r>
              <a:rPr lang="fr-FR" dirty="0"/>
              <a:t>Economies d’énergie: un chantier ouvert en 2000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E13D4-D134-440C-B013-A897CDC4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0664-4439-40E5-98E7-BDB9D8C3DE98}" type="slidenum">
              <a:rPr lang="fr-FR" smtClean="0"/>
              <a:t>8</a:t>
            </a:fld>
            <a:endParaRPr lang="fr-FR" dirty="0"/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CE6FC973-08E6-483F-8417-DCE79394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70" y="1727577"/>
            <a:ext cx="6348108" cy="435077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2001: état des lieux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2003: étude internationale sur les meilleures techniques disponibles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2006-2009: première ACV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2016-2019: deuxième ACV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4449CC-1459-4D4D-858E-80EA1DA0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" y="4790402"/>
            <a:ext cx="7130005" cy="173041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5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E95BFA-6373-4A9C-BA9C-C96A98277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30" y="1197546"/>
            <a:ext cx="3125837" cy="376318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090419D4-264A-42D2-BB71-BA841977F87B}"/>
              </a:ext>
            </a:extLst>
          </p:cNvPr>
          <p:cNvSpPr txBox="1"/>
          <p:nvPr/>
        </p:nvSpPr>
        <p:spPr>
          <a:xfrm rot="20342721">
            <a:off x="7571371" y="871364"/>
            <a:ext cx="10801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2003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7752F59-DCA0-4FFA-B209-540403838501}"/>
              </a:ext>
            </a:extLst>
          </p:cNvPr>
          <p:cNvSpPr txBox="1"/>
          <p:nvPr/>
        </p:nvSpPr>
        <p:spPr>
          <a:xfrm rot="20486180">
            <a:off x="238075" y="4359581"/>
            <a:ext cx="10801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563118E-79EE-446B-8A94-E348CAB7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206" y="5565219"/>
            <a:ext cx="4927584" cy="102658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8915461-A8A7-454B-BBC4-EAD750A378CC}"/>
              </a:ext>
            </a:extLst>
          </p:cNvPr>
          <p:cNvSpPr txBox="1"/>
          <p:nvPr/>
        </p:nvSpPr>
        <p:spPr>
          <a:xfrm rot="20342721">
            <a:off x="5983200" y="5251335"/>
            <a:ext cx="10801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2156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594" y="1241"/>
            <a:ext cx="7076818" cy="6857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02742" y="1241"/>
            <a:ext cx="627239" cy="6857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263329"/>
            <a:ext cx="4902742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998" b="1" dirty="0">
                <a:solidFill>
                  <a:srgbClr val="2D1C10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6560" y="621482"/>
            <a:ext cx="5810233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rgbClr val="DCBE69"/>
                </a:solidFill>
                <a:latin typeface="Montserrat SemiBold" charset="0"/>
              </a:rPr>
              <a:t>Les empreintes énergie et carbone de la filière luzerne déshydratée</a:t>
            </a:r>
            <a:endParaRPr lang="fr-FR" sz="4800" dirty="0">
              <a:solidFill>
                <a:srgbClr val="A8854D"/>
              </a:solidFill>
              <a:latin typeface="Arial" charset="0"/>
              <a:cs typeface="Arial" charset="0"/>
            </a:endParaRPr>
          </a:p>
          <a:p>
            <a:endParaRPr lang="fr-FR" sz="4800" dirty="0">
              <a:solidFill>
                <a:srgbClr val="A8854D"/>
              </a:solidFill>
              <a:latin typeface="Arial" charset="0"/>
              <a:cs typeface="Arial" charset="0"/>
            </a:endParaRP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Pascal Thiébeau </a:t>
            </a:r>
          </a:p>
          <a:p>
            <a:r>
              <a:rPr lang="fr-FR" sz="3600" b="1" i="1" dirty="0">
                <a:solidFill>
                  <a:srgbClr val="DCBE69"/>
                </a:solidFill>
                <a:latin typeface="Montserrat SemiBold" charset="0"/>
              </a:rPr>
              <a:t>INRAE REIMS</a:t>
            </a:r>
          </a:p>
          <a:p>
            <a:endParaRPr lang="fr-FR" sz="3600" b="1" i="1" dirty="0">
              <a:solidFill>
                <a:srgbClr val="DCBE69"/>
              </a:solidFill>
              <a:latin typeface="Montserrat SemiBold" charset="0"/>
            </a:endParaRPr>
          </a:p>
          <a:p>
            <a:endParaRPr lang="fr-FR" sz="4500" b="1" dirty="0">
              <a:solidFill>
                <a:srgbClr val="DCBE69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01B2072-A2E0-45B6-A05A-FEC637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174" y="6335615"/>
            <a:ext cx="627239" cy="36507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3209EB-6E38-0D4B-8B60-81968FAD2ED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024512"/>
      </p:ext>
    </p:extLst>
  </p:cSld>
  <p:clrMapOvr>
    <a:masterClrMapping/>
  </p:clrMapOvr>
</p:sld>
</file>

<file path=ppt/theme/theme1.xml><?xml version="1.0" encoding="utf-8"?>
<a:theme xmlns:a="http://schemas.openxmlformats.org/drawingml/2006/main" name="LCA">
  <a:themeElements>
    <a:clrScheme name="LCA Luzerne de france">
      <a:dk1>
        <a:sysClr val="windowText" lastClr="000000"/>
      </a:dk1>
      <a:lt1>
        <a:sysClr val="window" lastClr="FFFFFF"/>
      </a:lt1>
      <a:dk2>
        <a:srgbClr val="BFBFBF"/>
      </a:dk2>
      <a:lt2>
        <a:srgbClr val="A5A5A5"/>
      </a:lt2>
      <a:accent1>
        <a:srgbClr val="23373C"/>
      </a:accent1>
      <a:accent2>
        <a:srgbClr val="3C5032"/>
      </a:accent2>
      <a:accent3>
        <a:srgbClr val="557346"/>
      </a:accent3>
      <a:accent4>
        <a:srgbClr val="789655"/>
      </a:accent4>
      <a:accent5>
        <a:srgbClr val="9BC36E"/>
      </a:accent5>
      <a:accent6>
        <a:srgbClr val="D8D8D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AG 2019" id="{89F2400A-1FBC-4AD4-A29E-5E33DFEF1E4D}" vid="{F7D6E263-FBE2-44EF-9BF9-2F0B72358AC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D4C02CD693846AC626D812A504427" ma:contentTypeVersion="11" ma:contentTypeDescription="Crée un document." ma:contentTypeScope="" ma:versionID="62facd67f53f22826c56459d8a99f25e">
  <xsd:schema xmlns:xsd="http://www.w3.org/2001/XMLSchema" xmlns:xs="http://www.w3.org/2001/XMLSchema" xmlns:p="http://schemas.microsoft.com/office/2006/metadata/properties" xmlns:ns3="81431344-45f7-4d8d-b444-1f4520b7b107" xmlns:ns4="8e75024b-e653-41bc-ae75-8ee17bb2480c" targetNamespace="http://schemas.microsoft.com/office/2006/metadata/properties" ma:root="true" ma:fieldsID="219f33e45c1c1d49183e4efd670cb1ce" ns3:_="" ns4:_="">
    <xsd:import namespace="81431344-45f7-4d8d-b444-1f4520b7b107"/>
    <xsd:import namespace="8e75024b-e653-41bc-ae75-8ee17bb248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31344-45f7-4d8d-b444-1f4520b7b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5024b-e653-41bc-ae75-8ee17bb24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800CD-CBA6-4350-AE5C-B1FF200CC7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CE435-08A0-4D4C-B83B-5025407D8B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e75024b-e653-41bc-ae75-8ee17bb2480c"/>
    <ds:schemaRef ds:uri="81431344-45f7-4d8d-b444-1f4520b7b10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993495-DDC5-4238-8104-80907AD1B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31344-45f7-4d8d-b444-1f4520b7b107"/>
    <ds:schemaRef ds:uri="8e75024b-e653-41bc-ae75-8ee17bb24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1642</Words>
  <Application>Microsoft Office PowerPoint</Application>
  <PresentationFormat>Personnalisé</PresentationFormat>
  <Paragraphs>233</Paragraphs>
  <Slides>33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Montserrat</vt:lpstr>
      <vt:lpstr>Montserrat SemiBold</vt:lpstr>
      <vt:lpstr>Wingdings</vt:lpstr>
      <vt:lpstr>LCA</vt:lpstr>
      <vt:lpstr>SPW 11.0 Graph</vt:lpstr>
      <vt:lpstr>Présentation PowerPoint</vt:lpstr>
      <vt:lpstr>Présentation PowerPoint</vt:lpstr>
      <vt:lpstr>Présentation PowerPoint</vt:lpstr>
      <vt:lpstr>Chiffres clefs</vt:lpstr>
      <vt:lpstr>Le métier de déshydrateur:</vt:lpstr>
      <vt:lpstr>1992, les signaux faibles de la question carbone</vt:lpstr>
      <vt:lpstr>Présentation PowerPoint</vt:lpstr>
      <vt:lpstr>Economies d’énergie: un chantier ouvert en 2000</vt:lpstr>
      <vt:lpstr>Présentation PowerPoint</vt:lpstr>
      <vt:lpstr>Empreinte carbone et énergie de la production de luzerne déshydratée, de l’implantation de la culture à la sortie usine</vt:lpstr>
      <vt:lpstr>Présentation PowerPoint</vt:lpstr>
      <vt:lpstr>Présentation PowerPoint</vt:lpstr>
      <vt:lpstr>Présentation PowerPoint</vt:lpstr>
      <vt:lpstr>Eléments du bilan « Energie »</vt:lpstr>
      <vt:lpstr>Présentation PowerPoint</vt:lpstr>
      <vt:lpstr>Présentation PowerPoint</vt:lpstr>
      <vt:lpstr>Présentation PowerPoint</vt:lpstr>
      <vt:lpstr>Eléments du bilan « Carbone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1992, les signaux faibles de la question carbone</vt:lpstr>
      <vt:lpstr>Présentation PowerPoint</vt:lpstr>
      <vt:lpstr>2008, la machine réglementaire en rodage</vt:lpstr>
      <vt:lpstr>Efficacité énergétique</vt:lpstr>
      <vt:lpstr>2020, objectifs UE ambitieux, outils inadaptés</vt:lpstr>
      <vt:lpstr>Évolution des émissions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de presse annuelle</dc:title>
  <dc:creator>denis le chatelier</dc:creator>
  <cp:lastModifiedBy>denis le chatelier</cp:lastModifiedBy>
  <cp:revision>37</cp:revision>
  <dcterms:created xsi:type="dcterms:W3CDTF">2020-02-17T09:22:07Z</dcterms:created>
  <dcterms:modified xsi:type="dcterms:W3CDTF">2020-12-10T18:02:00Z</dcterms:modified>
</cp:coreProperties>
</file>